
<file path=[Content_Types].xml><?xml version="1.0" encoding="utf-8"?>
<Types xmlns="http://schemas.openxmlformats.org/package/2006/content-types">
  <Default Extension="action"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6" r:id="rId2"/>
    <p:sldId id="355" r:id="rId3"/>
    <p:sldId id="393" r:id="rId4"/>
    <p:sldId id="394" r:id="rId5"/>
    <p:sldId id="395" r:id="rId6"/>
    <p:sldId id="396" r:id="rId7"/>
    <p:sldId id="397" r:id="rId8"/>
    <p:sldId id="398" r:id="rId9"/>
    <p:sldId id="399" r:id="rId10"/>
    <p:sldId id="401" r:id="rId11"/>
    <p:sldId id="400" r:id="rId12"/>
    <p:sldId id="352" r:id="rId13"/>
    <p:sldId id="357" r:id="rId14"/>
    <p:sldId id="376" r:id="rId15"/>
    <p:sldId id="360" r:id="rId16"/>
    <p:sldId id="390" r:id="rId17"/>
    <p:sldId id="361" r:id="rId18"/>
    <p:sldId id="356" r:id="rId19"/>
    <p:sldId id="362" r:id="rId20"/>
    <p:sldId id="364" r:id="rId21"/>
    <p:sldId id="368" r:id="rId22"/>
    <p:sldId id="366" r:id="rId23"/>
    <p:sldId id="367" r:id="rId24"/>
    <p:sldId id="371" r:id="rId25"/>
    <p:sldId id="372" r:id="rId26"/>
    <p:sldId id="373" r:id="rId27"/>
    <p:sldId id="374" r:id="rId28"/>
    <p:sldId id="375" r:id="rId29"/>
    <p:sldId id="379" r:id="rId30"/>
    <p:sldId id="380" r:id="rId31"/>
    <p:sldId id="359" r:id="rId32"/>
    <p:sldId id="392" r:id="rId33"/>
    <p:sldId id="381" r:id="rId34"/>
    <p:sldId id="369" r:id="rId35"/>
    <p:sldId id="382" r:id="rId36"/>
    <p:sldId id="383" r:id="rId37"/>
    <p:sldId id="377" r:id="rId38"/>
    <p:sldId id="386" r:id="rId39"/>
    <p:sldId id="384" r:id="rId40"/>
    <p:sldId id="387" r:id="rId41"/>
    <p:sldId id="391" r:id="rId42"/>
    <p:sldId id="26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8E6520-0E68-499C-A270-FB13104289E9}">
          <p14:sldIdLst>
            <p14:sldId id="256"/>
            <p14:sldId id="355"/>
            <p14:sldId id="393"/>
            <p14:sldId id="394"/>
            <p14:sldId id="395"/>
            <p14:sldId id="396"/>
            <p14:sldId id="397"/>
            <p14:sldId id="398"/>
            <p14:sldId id="399"/>
            <p14:sldId id="401"/>
            <p14:sldId id="400"/>
            <p14:sldId id="352"/>
            <p14:sldId id="357"/>
            <p14:sldId id="376"/>
            <p14:sldId id="360"/>
            <p14:sldId id="390"/>
            <p14:sldId id="361"/>
            <p14:sldId id="356"/>
            <p14:sldId id="362"/>
            <p14:sldId id="364"/>
            <p14:sldId id="368"/>
            <p14:sldId id="366"/>
            <p14:sldId id="367"/>
            <p14:sldId id="371"/>
            <p14:sldId id="372"/>
            <p14:sldId id="373"/>
            <p14:sldId id="374"/>
            <p14:sldId id="375"/>
            <p14:sldId id="379"/>
            <p14:sldId id="380"/>
            <p14:sldId id="359"/>
            <p14:sldId id="392"/>
            <p14:sldId id="381"/>
            <p14:sldId id="369"/>
            <p14:sldId id="382"/>
            <p14:sldId id="383"/>
            <p14:sldId id="377"/>
            <p14:sldId id="386"/>
            <p14:sldId id="384"/>
            <p14:sldId id="387"/>
            <p14:sldId id="391"/>
          </p14:sldIdLst>
        </p14:section>
        <p14:section name="无标题节" id="{782DD4DA-7392-41E1-8095-5ECCB657F568}">
          <p14:sldIdLst>
            <p14:sldId id="2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1EA"/>
    <a:srgbClr val="624DFF"/>
    <a:srgbClr val="3CBAFF"/>
    <a:srgbClr val="25C1FB"/>
    <a:srgbClr val="24215F"/>
    <a:srgbClr val="21C8C8"/>
    <a:srgbClr val="24BFBD"/>
    <a:srgbClr val="969696"/>
    <a:srgbClr val="72727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6131" autoAdjust="0"/>
  </p:normalViewPr>
  <p:slideViewPr>
    <p:cSldViewPr snapToGrid="0">
      <p:cViewPr>
        <p:scale>
          <a:sx n="100" d="100"/>
          <a:sy n="100" d="100"/>
        </p:scale>
        <p:origin x="1068" y="25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87A8A7-0440-4709-8590-C03A3F4DC542}" type="datetimeFigureOut">
              <a:rPr lang="zh-CN" altLang="en-US" smtClean="0"/>
              <a:t>2019/5/10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C7DF0-2CDA-472D-A71B-154134627D8C}" type="slidenum">
              <a:rPr lang="zh-CN" altLang="en-US" smtClean="0"/>
              <a:t>‹#›</a:t>
            </a:fld>
            <a:endParaRPr lang="zh-CN" altLang="en-US"/>
          </a:p>
        </p:txBody>
      </p:sp>
    </p:spTree>
    <p:extLst>
      <p:ext uri="{BB962C8B-B14F-4D97-AF65-F5344CB8AC3E}">
        <p14:creationId xmlns:p14="http://schemas.microsoft.com/office/powerpoint/2010/main" val="4212926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4</a:t>
            </a:fld>
            <a:endParaRPr lang="zh-CN" altLang="en-US"/>
          </a:p>
        </p:txBody>
      </p:sp>
    </p:spTree>
    <p:extLst>
      <p:ext uri="{BB962C8B-B14F-4D97-AF65-F5344CB8AC3E}">
        <p14:creationId xmlns:p14="http://schemas.microsoft.com/office/powerpoint/2010/main" val="142505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5</a:t>
            </a:fld>
            <a:endParaRPr lang="zh-CN" altLang="en-US"/>
          </a:p>
        </p:txBody>
      </p:sp>
    </p:spTree>
    <p:extLst>
      <p:ext uri="{BB962C8B-B14F-4D97-AF65-F5344CB8AC3E}">
        <p14:creationId xmlns:p14="http://schemas.microsoft.com/office/powerpoint/2010/main" val="201616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集成 </a:t>
            </a:r>
            <a:r>
              <a:rPr lang="en-US" altLang="zh-CN" dirty="0"/>
              <a:t>AI</a:t>
            </a:r>
            <a:r>
              <a:rPr lang="zh-CN" altLang="en-US" dirty="0"/>
              <a:t>（语音报销、发票识别匹配）、打印导出封面、</a:t>
            </a:r>
            <a:endParaRPr lang="en-US" altLang="zh-CN" dirty="0"/>
          </a:p>
          <a:p>
            <a:r>
              <a:rPr lang="zh-CN" altLang="en-US" dirty="0"/>
              <a:t>二开内容自动支持</a:t>
            </a:r>
            <a:endParaRPr lang="en-US" altLang="zh-CN" dirty="0"/>
          </a:p>
          <a:p>
            <a:r>
              <a:rPr lang="zh-CN" altLang="en-US" dirty="0"/>
              <a:t>常规应用无需额外二次开发</a:t>
            </a:r>
          </a:p>
          <a:p>
            <a:endParaRPr lang="en-US" altLang="zh-CN" dirty="0"/>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支持自定义字段录入</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端单据的实体服务规则（部分）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端单据的值更新事件（部分）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端单据的表单插件中的功能（部分）</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端单据基础资料字段的高级过滤属性</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端单据基础资料字段的过滤属性</a:t>
            </a:r>
            <a:endParaRPr lang="en-US" altLang="zh-CN" dirty="0">
              <a:solidFill>
                <a:srgbClr val="000000"/>
              </a:solidFill>
              <a:latin typeface="微软雅黑" pitchFamily="34" charset="-122"/>
              <a:ea typeface="微软雅黑" pitchFamily="34" charset="-122"/>
            </a:endParaRPr>
          </a:p>
          <a:p>
            <a:pPr indent="-285750" defTabSz="914400" eaLnBrk="0" fontAlgn="base" hangingPunct="0">
              <a:lnSpc>
                <a:spcPct val="120000"/>
              </a:lnSpc>
              <a:spcBef>
                <a:spcPct val="0"/>
              </a:spcBef>
              <a:spcAft>
                <a:spcPct val="0"/>
              </a:spcAft>
              <a:buClr>
                <a:srgbClr val="00B0F0"/>
              </a:buClr>
              <a:buFont typeface="Wingdings" pitchFamily="2" charset="2"/>
              <a:buChar char="n"/>
              <a:defRPr/>
            </a:pPr>
            <a:r>
              <a:rPr lang="zh-CN" altLang="en-US" dirty="0">
                <a:solidFill>
                  <a:srgbClr val="000000"/>
                </a:solidFill>
                <a:latin typeface="微软雅黑" pitchFamily="34" charset="-122"/>
                <a:ea typeface="微软雅黑" pitchFamily="34" charset="-122"/>
              </a:rPr>
              <a:t>支持</a:t>
            </a:r>
            <a:r>
              <a:rPr lang="en-US" altLang="zh-CN" dirty="0">
                <a:solidFill>
                  <a:srgbClr val="000000"/>
                </a:solidFill>
                <a:latin typeface="微软雅黑" pitchFamily="34" charset="-122"/>
                <a:ea typeface="微软雅黑" pitchFamily="34" charset="-122"/>
              </a:rPr>
              <a:t>PC</a:t>
            </a:r>
            <a:r>
              <a:rPr lang="zh-CN" altLang="en-US" dirty="0">
                <a:solidFill>
                  <a:srgbClr val="000000"/>
                </a:solidFill>
                <a:latin typeface="微软雅黑" pitchFamily="34" charset="-122"/>
                <a:ea typeface="微软雅黑" pitchFamily="34" charset="-122"/>
              </a:rPr>
              <a:t>端单据基础资料字段的数据规则</a:t>
            </a:r>
            <a:endParaRPr lang="en-US" altLang="zh-CN" dirty="0">
              <a:solidFill>
                <a:srgbClr val="000000"/>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19</a:t>
            </a:fld>
            <a:endParaRPr lang="zh-CN" altLang="en-US"/>
          </a:p>
        </p:txBody>
      </p:sp>
    </p:spTree>
    <p:extLst>
      <p:ext uri="{BB962C8B-B14F-4D97-AF65-F5344CB8AC3E}">
        <p14:creationId xmlns:p14="http://schemas.microsoft.com/office/powerpoint/2010/main" val="232724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20</a:t>
            </a:fld>
            <a:endParaRPr lang="zh-CN" altLang="en-US"/>
          </a:p>
        </p:txBody>
      </p:sp>
    </p:spTree>
    <p:extLst>
      <p:ext uri="{BB962C8B-B14F-4D97-AF65-F5344CB8AC3E}">
        <p14:creationId xmlns:p14="http://schemas.microsoft.com/office/powerpoint/2010/main" val="262888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4C7DF0-2CDA-472D-A71B-154134627D8C}" type="slidenum">
              <a:rPr lang="zh-CN" altLang="en-US" smtClean="0"/>
              <a:t>35</a:t>
            </a:fld>
            <a:endParaRPr lang="zh-CN" altLang="en-US"/>
          </a:p>
        </p:txBody>
      </p:sp>
    </p:spTree>
    <p:extLst>
      <p:ext uri="{BB962C8B-B14F-4D97-AF65-F5344CB8AC3E}">
        <p14:creationId xmlns:p14="http://schemas.microsoft.com/office/powerpoint/2010/main" val="2061395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移动销售自定义字段支持、自动配置支持等</a:t>
            </a:r>
            <a:r>
              <a:rPr lang="en-US" altLang="zh-CN" dirty="0"/>
              <a:t>【9</a:t>
            </a:r>
            <a:r>
              <a:rPr lang="zh-CN" altLang="en-US" dirty="0"/>
              <a:t>月底</a:t>
            </a:r>
            <a:r>
              <a:rPr lang="en-US" altLang="zh-CN" dirty="0"/>
              <a:t>】</a:t>
            </a:r>
          </a:p>
          <a:p>
            <a:r>
              <a:rPr lang="zh-CN" altLang="en-US" dirty="0"/>
              <a:t>语音 费用申请</a:t>
            </a:r>
            <a:r>
              <a:rPr lang="en-US" altLang="zh-CN" dirty="0"/>
              <a:t>【6</a:t>
            </a:r>
            <a:r>
              <a:rPr lang="zh-CN" altLang="en-US" dirty="0"/>
              <a:t>月底</a:t>
            </a:r>
            <a:r>
              <a:rPr lang="en-US" altLang="zh-CN" dirty="0"/>
              <a:t>】</a:t>
            </a:r>
          </a:p>
          <a:p>
            <a:r>
              <a:rPr lang="en-US" altLang="zh-CN" dirty="0" err="1"/>
              <a:t>Ocr</a:t>
            </a:r>
            <a:r>
              <a:rPr lang="en-US" altLang="zh-CN" dirty="0"/>
              <a:t> </a:t>
            </a:r>
            <a:r>
              <a:rPr lang="zh-CN" altLang="en-US" dirty="0"/>
              <a:t>智能报销</a:t>
            </a:r>
            <a:r>
              <a:rPr lang="en-US" altLang="zh-CN" dirty="0"/>
              <a:t>【10</a:t>
            </a:r>
            <a:r>
              <a:rPr lang="zh-CN" altLang="en-US" dirty="0"/>
              <a:t>月下旬</a:t>
            </a:r>
            <a:r>
              <a:rPr lang="en-US" altLang="zh-CN" dirty="0"/>
              <a:t>】</a:t>
            </a:r>
          </a:p>
          <a:p>
            <a:r>
              <a:rPr lang="zh-CN" altLang="en-US" dirty="0"/>
              <a:t>小程序唯一入口支持等等</a:t>
            </a:r>
            <a:r>
              <a:rPr lang="en-US" altLang="zh-CN" dirty="0"/>
              <a:t>【</a:t>
            </a:r>
            <a:r>
              <a:rPr lang="zh-CN" altLang="en-US" dirty="0"/>
              <a:t>年底</a:t>
            </a:r>
            <a:r>
              <a:rPr lang="en-US" altLang="zh-CN" dirty="0"/>
              <a:t>】</a:t>
            </a:r>
          </a:p>
          <a:p>
            <a:r>
              <a:rPr lang="zh-CN" altLang="en-US" dirty="0"/>
              <a:t>库存查询的自定义支持</a:t>
            </a:r>
            <a:r>
              <a:rPr lang="en-US" altLang="zh-CN" dirty="0"/>
              <a:t>【</a:t>
            </a:r>
            <a:r>
              <a:rPr lang="zh-CN" altLang="en-US" dirty="0"/>
              <a:t>年底</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24C7DF0-2CDA-472D-A71B-154134627D8C}" type="slidenum">
              <a:rPr lang="zh-CN" altLang="en-US" smtClean="0"/>
              <a:t>41</a:t>
            </a:fld>
            <a:endParaRPr lang="zh-CN" altLang="en-US"/>
          </a:p>
        </p:txBody>
      </p:sp>
    </p:spTree>
    <p:extLst>
      <p:ext uri="{BB962C8B-B14F-4D97-AF65-F5344CB8AC3E}">
        <p14:creationId xmlns:p14="http://schemas.microsoft.com/office/powerpoint/2010/main" val="288118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2"/>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50"/>
            <a:ext cx="12240000" cy="6892903"/>
          </a:xfrm>
          <a:prstGeom prst="rect">
            <a:avLst/>
          </a:prstGeom>
        </p:spPr>
      </p:pic>
      <p:sp>
        <p:nvSpPr>
          <p:cNvPr id="10" name="Title 14"/>
          <p:cNvSpPr>
            <a:spLocks noGrp="1"/>
          </p:cNvSpPr>
          <p:nvPr>
            <p:ph type="title" hasCustomPrompt="1"/>
          </p:nvPr>
        </p:nvSpPr>
        <p:spPr>
          <a:xfrm>
            <a:off x="1010616" y="718162"/>
            <a:ext cx="5137349" cy="2544691"/>
          </a:xfrm>
          <a:prstGeom prst="rect">
            <a:avLst/>
          </a:prstGeom>
        </p:spPr>
        <p:txBody>
          <a:bodyPr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a:t>标题可多行</a:t>
            </a:r>
            <a:br>
              <a:rPr lang="en-US" altLang="zh-CN" dirty="0"/>
            </a:br>
            <a:r>
              <a:rPr lang="zh-CN" altLang="en-US" dirty="0"/>
              <a:t>图片可在母版替换</a:t>
            </a:r>
            <a:br>
              <a:rPr lang="en-US" altLang="zh-CN" dirty="0"/>
            </a:br>
            <a:r>
              <a:rPr lang="en-US" dirty="0"/>
              <a:t>HEADER </a:t>
            </a:r>
            <a:r>
              <a:rPr lang="en-US" altLang="zh-CN" dirty="0"/>
              <a:t>36</a:t>
            </a:r>
            <a:r>
              <a:rPr lang="en-US" dirty="0"/>
              <a:t>PT </a:t>
            </a:r>
            <a:br>
              <a:rPr lang="en-US" dirty="0"/>
            </a:br>
            <a:endParaRPr lang="en-US" dirty="0"/>
          </a:p>
        </p:txBody>
      </p:sp>
      <p:sp>
        <p:nvSpPr>
          <p:cNvPr id="12" name="Text Placeholder 4"/>
          <p:cNvSpPr>
            <a:spLocks noGrp="1"/>
          </p:cNvSpPr>
          <p:nvPr>
            <p:ph type="body" sz="quarter" idx="13" hasCustomPrompt="1"/>
          </p:nvPr>
        </p:nvSpPr>
        <p:spPr>
          <a:xfrm>
            <a:off x="1010617" y="3284180"/>
            <a:ext cx="4755444" cy="884472"/>
          </a:xfrm>
          <a:prstGeom prst="rect">
            <a:avLst/>
          </a:prstGeom>
        </p:spPr>
        <p:txBody>
          <a:bodyPr>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b="0" i="0">
                <a:solidFill>
                  <a:schemeClr val="bg1"/>
                </a:solidFill>
                <a:latin typeface="Microsoft YaHei Light" charset="-122"/>
                <a:ea typeface="Microsoft YaHei Light" charset="-122"/>
                <a:cs typeface="Microsoft YaHei Light" charset="-122"/>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a:t>讲者姓名</a:t>
            </a:r>
            <a:endParaRPr lang="en-US" altLang="zh-CN" dirty="0"/>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a:t>讲演日期</a:t>
            </a:r>
            <a:endParaRPr lang="en-US" altLang="zh-CN" dirty="0"/>
          </a:p>
        </p:txBody>
      </p:sp>
      <p:grpSp>
        <p:nvGrpSpPr>
          <p:cNvPr id="13" name="Group 12"/>
          <p:cNvGrpSpPr/>
          <p:nvPr userDrawn="1"/>
        </p:nvGrpSpPr>
        <p:grpSpPr>
          <a:xfrm>
            <a:off x="12997839" y="-649546"/>
            <a:ext cx="1806225" cy="785735"/>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467">
                <a:solidFill>
                  <a:srgbClr val="FFFFFF"/>
                </a:solidFill>
              </a:endParaRPr>
            </a:p>
          </p:txBody>
        </p:sp>
        <p:sp>
          <p:nvSpPr>
            <p:cNvPr id="15" name="TextBox 14"/>
            <p:cNvSpPr txBox="1"/>
            <p:nvPr userDrawn="1"/>
          </p:nvSpPr>
          <p:spPr>
            <a:xfrm>
              <a:off x="9962442" y="757396"/>
              <a:ext cx="1785101" cy="512493"/>
            </a:xfrm>
            <a:prstGeom prst="rect">
              <a:avLst/>
            </a:prstGeom>
            <a:noFill/>
          </p:spPr>
          <p:txBody>
            <a:bodyPr wrap="none" rtlCol="0">
              <a:spAutoFit/>
            </a:bodyPr>
            <a:lstStyle/>
            <a:p>
              <a:pPr defTabSz="609585"/>
              <a:r>
                <a:rPr lang="zh-CN" altLang="en-US" sz="1600" dirty="0">
                  <a:solidFill>
                    <a:srgbClr val="837A80"/>
                  </a:solidFill>
                </a:rPr>
                <a:t>图片在母版替换</a:t>
              </a:r>
              <a:endParaRPr lang="en-US" altLang="zh-CN" sz="1600" dirty="0">
                <a:solidFill>
                  <a:srgbClr val="837A80"/>
                </a:solidFill>
              </a:endParaRPr>
            </a:p>
            <a:p>
              <a:pPr defTabSz="609585"/>
              <a:r>
                <a:rPr lang="zh-CN" altLang="en-US" sz="1600" dirty="0">
                  <a:solidFill>
                    <a:srgbClr val="837A80"/>
                  </a:solidFill>
                </a:rPr>
                <a:t>置于最底层</a:t>
              </a:r>
              <a:endParaRPr lang="en-US" sz="1600" dirty="0">
                <a:solidFill>
                  <a:srgbClr val="837A80"/>
                </a:solidFill>
              </a:endParaRPr>
            </a:p>
          </p:txBody>
        </p:sp>
      </p:grpSp>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19" name="Oval 18"/>
          <p:cNvSpPr/>
          <p:nvPr userDrawn="1"/>
        </p:nvSpPr>
        <p:spPr>
          <a:xfrm>
            <a:off x="5418769" y="2461620"/>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5" name="TextBox 4"/>
          <p:cNvSpPr txBox="1"/>
          <p:nvPr userDrawn="1"/>
        </p:nvSpPr>
        <p:spPr>
          <a:xfrm>
            <a:off x="15587833" y="5802685"/>
            <a:ext cx="184731" cy="461665"/>
          </a:xfrm>
          <a:prstGeom prst="rect">
            <a:avLst/>
          </a:prstGeom>
          <a:noFill/>
        </p:spPr>
        <p:txBody>
          <a:bodyPr wrap="none" rtlCol="0">
            <a:spAutoFit/>
          </a:bodyPr>
          <a:lstStyle/>
          <a:p>
            <a:pPr defTabSz="609585"/>
            <a:endParaRPr lang="en-US" sz="2400" dirty="0">
              <a:solidFill>
                <a:srgbClr val="000000"/>
              </a:solidFill>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00" y="5359401"/>
            <a:ext cx="2782200" cy="1422399"/>
          </a:xfrm>
          <a:prstGeom prst="rect">
            <a:avLst/>
          </a:prstGeom>
        </p:spPr>
      </p:pic>
      <p:sp>
        <p:nvSpPr>
          <p:cNvPr id="16" name="矩形 15"/>
          <p:cNvSpPr/>
          <p:nvPr userDrawn="1"/>
        </p:nvSpPr>
        <p:spPr>
          <a:xfrm>
            <a:off x="8026400" y="6550613"/>
            <a:ext cx="2641600" cy="215444"/>
          </a:xfrm>
          <a:prstGeom prst="rect">
            <a:avLst/>
          </a:prstGeom>
        </p:spPr>
        <p:txBody>
          <a:bodyPr wrap="square" anchor="ctr">
            <a:spAutoFit/>
          </a:bodyPr>
          <a:lstStyle/>
          <a:p>
            <a:pPr algn="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932472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3923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26287" cy="6883400"/>
          </a:xfrm>
          <a:prstGeom prst="rect">
            <a:avLst/>
          </a:prstGeom>
        </p:spPr>
      </p:pic>
      <p:sp>
        <p:nvSpPr>
          <p:cNvPr id="8" name="Title 14"/>
          <p:cNvSpPr>
            <a:spLocks noGrp="1"/>
          </p:cNvSpPr>
          <p:nvPr>
            <p:ph type="title" hasCustomPrompt="1"/>
          </p:nvPr>
        </p:nvSpPr>
        <p:spPr>
          <a:xfrm>
            <a:off x="609601" y="2228018"/>
            <a:ext cx="4567161" cy="3334583"/>
          </a:xfrm>
          <a:prstGeom prst="rect">
            <a:avLst/>
          </a:prstGeom>
        </p:spPr>
        <p:txBody>
          <a:bodyPr anchor="t">
            <a:normAutofit/>
          </a:bodyPr>
          <a:lstStyle>
            <a:lvl1pPr algn="l">
              <a:lnSpc>
                <a:spcPct val="80000"/>
              </a:lnSpc>
              <a:defRPr sz="4267" b="1" i="0">
                <a:solidFill>
                  <a:schemeClr val="bg1"/>
                </a:solidFill>
                <a:latin typeface="Microsoft YaHei" charset="-122"/>
                <a:ea typeface="Microsoft YaHei" charset="-122"/>
                <a:cs typeface="Microsoft YaHei" charset="-122"/>
              </a:defRPr>
            </a:lvl1pPr>
          </a:lstStyle>
          <a:p>
            <a:r>
              <a:rPr lang="en-US" dirty="0"/>
              <a:t>HEADER </a:t>
            </a:r>
            <a:r>
              <a:rPr lang="en-US" altLang="zh-CN" dirty="0"/>
              <a:t>3</a:t>
            </a:r>
            <a:r>
              <a:rPr lang="en-US" dirty="0"/>
              <a:t>2PT</a:t>
            </a:r>
            <a:br>
              <a:rPr lang="en-US" dirty="0"/>
            </a:br>
            <a:r>
              <a:rPr lang="zh-CN" altLang="en-US" dirty="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00" y="5359401"/>
            <a:ext cx="2782200" cy="1422399"/>
          </a:xfrm>
          <a:prstGeom prst="rect">
            <a:avLst/>
          </a:prstGeom>
        </p:spPr>
      </p:pic>
      <p:sp>
        <p:nvSpPr>
          <p:cNvPr id="10" name="矩形 9"/>
          <p:cNvSpPr/>
          <p:nvPr userDrawn="1"/>
        </p:nvSpPr>
        <p:spPr>
          <a:xfrm>
            <a:off x="8026400" y="6550613"/>
            <a:ext cx="2641600" cy="215444"/>
          </a:xfrm>
          <a:prstGeom prst="rect">
            <a:avLst/>
          </a:prstGeom>
        </p:spPr>
        <p:txBody>
          <a:bodyPr wrap="square" anchor="ctr">
            <a:spAutoFit/>
          </a:bodyPr>
          <a:lstStyle/>
          <a:p>
            <a:pPr algn="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2"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274701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686C6-4C6C-454D-8140-F8DBAC6120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4589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栏">
    <p:spTree>
      <p:nvGrpSpPr>
        <p:cNvPr id="1" name=""/>
        <p:cNvGrpSpPr/>
        <p:nvPr/>
      </p:nvGrpSpPr>
      <p:grpSpPr>
        <a:xfrm>
          <a:off x="0" y="0"/>
          <a:ext cx="0" cy="0"/>
          <a:chOff x="0" y="0"/>
          <a:chExt cx="0" cy="0"/>
        </a:xfrm>
      </p:grpSpPr>
      <p:sp>
        <p:nvSpPr>
          <p:cNvPr id="5"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
        <p:nvSpPr>
          <p:cNvPr id="2" name="标题 1"/>
          <p:cNvSpPr>
            <a:spLocks noGrp="1"/>
          </p:cNvSpPr>
          <p:nvPr>
            <p:ph type="title"/>
          </p:nvPr>
        </p:nvSpPr>
        <p:spPr>
          <a:xfrm>
            <a:off x="963084" y="4406900"/>
            <a:ext cx="10363200" cy="1143000"/>
          </a:xfrm>
        </p:spPr>
        <p:txBody>
          <a:bodyPr anchor="t">
            <a:normAutofit/>
          </a:bodyPr>
          <a:lstStyle>
            <a:lvl1pPr algn="l">
              <a:defRPr sz="3200">
                <a:solidFill>
                  <a:srgbClr val="1771EA"/>
                </a:solidFill>
              </a:defRPr>
            </a:lvl1pPr>
          </a:lstStyle>
          <a:p>
            <a:r>
              <a:rPr lang="zh-CN" altLang="en-US"/>
              <a:t>单击此处编辑母版标题样式</a:t>
            </a:r>
          </a:p>
        </p:txBody>
      </p:sp>
      <p:sp>
        <p:nvSpPr>
          <p:cNvPr id="10" name="文本占位符 3"/>
          <p:cNvSpPr>
            <a:spLocks noGrp="1"/>
          </p:cNvSpPr>
          <p:nvPr>
            <p:ph type="body" sz="quarter" idx="10"/>
          </p:nvPr>
        </p:nvSpPr>
        <p:spPr>
          <a:xfrm>
            <a:off x="963084" y="2906185"/>
            <a:ext cx="10363200" cy="1500716"/>
          </a:xfrm>
        </p:spPr>
        <p:txBody>
          <a:bodyPr>
            <a:normAutofit/>
          </a:bodyPr>
          <a:lstStyle>
            <a:lvl1pPr marL="0" indent="0">
              <a:buNone/>
              <a:defRPr sz="2400">
                <a:solidFill>
                  <a:schemeClr val="tx1">
                    <a:lumMod val="50000"/>
                    <a:lumOff val="50000"/>
                  </a:schemeClr>
                </a:solidFill>
              </a:defRPr>
            </a:lvl1pPr>
          </a:lstStyle>
          <a:p>
            <a:pPr lvl="0"/>
            <a:r>
              <a:rPr lang="zh-CN" altLang="en-US"/>
              <a:t>单击此处编辑母版文本样式</a:t>
            </a:r>
          </a:p>
        </p:txBody>
      </p:sp>
    </p:spTree>
    <p:extLst>
      <p:ext uri="{BB962C8B-B14F-4D97-AF65-F5344CB8AC3E}">
        <p14:creationId xmlns:p14="http://schemas.microsoft.com/office/powerpoint/2010/main" val="116336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常规文本">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
        <p:nvSpPr>
          <p:cNvPr id="5"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a:t>单击此处编辑母版标题样式</a:t>
            </a:r>
            <a:endParaRPr lang="zh-CN" altLang="en-US" dirty="0"/>
          </a:p>
        </p:txBody>
      </p:sp>
      <p:sp>
        <p:nvSpPr>
          <p:cNvPr id="6" name="文本占位符 3"/>
          <p:cNvSpPr>
            <a:spLocks noGrp="1"/>
          </p:cNvSpPr>
          <p:nvPr>
            <p:ph type="body" sz="quarter" idx="11"/>
          </p:nvPr>
        </p:nvSpPr>
        <p:spPr>
          <a:xfrm>
            <a:off x="609601" y="1881719"/>
            <a:ext cx="10970684" cy="4087283"/>
          </a:xfrm>
        </p:spPr>
        <p:txBody>
          <a:bodyPr>
            <a:normAutofit/>
          </a:bodyPr>
          <a:lstStyle>
            <a:lvl1pPr>
              <a:defRPr sz="3200">
                <a:solidFill>
                  <a:schemeClr val="tx1">
                    <a:lumMod val="85000"/>
                    <a:lumOff val="15000"/>
                  </a:schemeClr>
                </a:solidFill>
              </a:defRPr>
            </a:lvl1pPr>
            <a:lvl2pPr>
              <a:defRPr sz="2667">
                <a:solidFill>
                  <a:schemeClr val="tx1">
                    <a:lumMod val="85000"/>
                    <a:lumOff val="15000"/>
                  </a:schemeClr>
                </a:solidFill>
              </a:defRPr>
            </a:lvl2pPr>
            <a:lvl3pPr>
              <a:defRPr sz="2400">
                <a:solidFill>
                  <a:schemeClr val="tx1">
                    <a:lumMod val="85000"/>
                    <a:lumOff val="15000"/>
                  </a:schemeClr>
                </a:solidFill>
              </a:defRPr>
            </a:lvl3pPr>
            <a:lvl4pPr>
              <a:defRPr sz="2133">
                <a:solidFill>
                  <a:schemeClr val="tx1">
                    <a:lumMod val="85000"/>
                    <a:lumOff val="15000"/>
                  </a:schemeClr>
                </a:solidFill>
              </a:defRPr>
            </a:lvl4pPr>
            <a:lvl5pPr>
              <a:defRPr sz="2133">
                <a:solidFill>
                  <a:schemeClr val="tx1">
                    <a:lumMod val="85000"/>
                    <a:lumOff val="1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39319420"/>
      </p:ext>
    </p:extLst>
  </p:cSld>
  <p:clrMapOvr>
    <a:masterClrMapping/>
  </p:clrMapOvr>
  <p:extLst mod="1">
    <p:ext uri="{DCECCB84-F9BA-43D5-87BE-67443E8EF086}">
      <p15:sldGuideLst xmlns:p15="http://schemas.microsoft.com/office/powerpoint/2012/main">
        <p15:guide id="1" orient="horz" pos="690">
          <p15:clr>
            <a:srgbClr val="FBAE40"/>
          </p15:clr>
        </p15:guide>
        <p15:guide id="2"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8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85">
                <a:spcBef>
                  <a:spcPct val="50000"/>
                </a:spcBef>
                <a:defRPr/>
              </a:pPr>
              <a:t>‹#›</a:t>
            </a:fld>
            <a:endParaRPr kumimoji="0" lang="en-US" altLang="zh-CN" sz="800" dirty="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3200">
                <a:solidFill>
                  <a:schemeClr val="bg1"/>
                </a:solidFill>
              </a:defRPr>
            </a:lvl1pPr>
          </a:lstStyle>
          <a:p>
            <a:r>
              <a:rPr lang="zh-CN" altLang="en-US"/>
              <a:t>单击此处编辑母版标题样式</a:t>
            </a:r>
          </a:p>
        </p:txBody>
      </p:sp>
      <p:sp>
        <p:nvSpPr>
          <p:cNvPr id="11"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7">
                <a:solidFill>
                  <a:schemeClr val="bg1"/>
                </a:solidFill>
              </a:defRPr>
            </a:lvl2pPr>
            <a:lvl3pPr>
              <a:defRPr sz="2400">
                <a:solidFill>
                  <a:schemeClr val="bg1"/>
                </a:solidFill>
              </a:defRPr>
            </a:lvl3pPr>
            <a:lvl4pPr>
              <a:defRPr sz="2133">
                <a:solidFill>
                  <a:schemeClr val="bg1"/>
                </a:solidFill>
              </a:defRPr>
            </a:lvl4pPr>
            <a:lvl5pPr>
              <a:defRPr sz="2133">
                <a:solidFill>
                  <a:schemeClr val="bg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1883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蓝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8"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1"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8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85">
                <a:spcBef>
                  <a:spcPct val="50000"/>
                </a:spcBef>
                <a:defRPr/>
              </a:pPr>
              <a:t>‹#›</a:t>
            </a:fld>
            <a:endParaRPr kumimoji="0" lang="en-US" altLang="zh-CN" sz="800" dirty="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9"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a:t>单击此处编辑母版标题样式</a:t>
            </a:r>
          </a:p>
        </p:txBody>
      </p:sp>
      <p:sp>
        <p:nvSpPr>
          <p:cNvPr id="12"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7">
                <a:solidFill>
                  <a:schemeClr val="bg1"/>
                </a:solidFill>
              </a:defRPr>
            </a:lvl2pPr>
            <a:lvl3pPr>
              <a:defRPr sz="2400">
                <a:solidFill>
                  <a:schemeClr val="bg1"/>
                </a:solidFill>
              </a:defRPr>
            </a:lvl3pPr>
            <a:lvl4pPr>
              <a:defRPr sz="2133">
                <a:solidFill>
                  <a:schemeClr val="bg1"/>
                </a:solidFill>
              </a:defRPr>
            </a:lvl4pPr>
            <a:lvl5pPr>
              <a:defRPr sz="2133">
                <a:solidFill>
                  <a:schemeClr val="bg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440365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绿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8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85">
                <a:spcBef>
                  <a:spcPct val="50000"/>
                </a:spcBef>
                <a:defRPr/>
              </a:pPr>
              <a:t>‹#›</a:t>
            </a:fld>
            <a:endParaRPr kumimoji="0" lang="en-US" altLang="zh-CN" sz="800" dirty="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11"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a:t>单击此处编辑母版标题样式</a:t>
            </a:r>
          </a:p>
        </p:txBody>
      </p:sp>
      <p:sp>
        <p:nvSpPr>
          <p:cNvPr id="13"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7">
                <a:solidFill>
                  <a:schemeClr val="bg1"/>
                </a:solidFill>
              </a:defRPr>
            </a:lvl2pPr>
            <a:lvl3pPr>
              <a:defRPr sz="2400">
                <a:solidFill>
                  <a:schemeClr val="bg1"/>
                </a:solidFill>
              </a:defRPr>
            </a:lvl3pPr>
            <a:lvl4pPr>
              <a:defRPr sz="2133">
                <a:solidFill>
                  <a:schemeClr val="bg1"/>
                </a:solidFill>
              </a:defRPr>
            </a:lvl4pPr>
            <a:lvl5pPr>
              <a:defRPr sz="2133">
                <a:solidFill>
                  <a:schemeClr val="bg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1785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11" name="Group 10"/>
          <p:cNvGrpSpPr/>
          <p:nvPr userDrawn="1"/>
        </p:nvGrpSpPr>
        <p:grpSpPr>
          <a:xfrm>
            <a:off x="-268113" y="278020"/>
            <a:ext cx="182439" cy="5851109"/>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
        <p:nvSpPr>
          <p:cNvPr id="20"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98766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3200" dirty="0">
                <a:solidFill>
                  <a:srgbClr val="9F55FB"/>
                </a:solidFill>
              </a:rPr>
              <a:t>单击此处编辑母版标题样式</a:t>
            </a:r>
          </a:p>
        </p:txBody>
      </p:sp>
      <p:sp>
        <p:nvSpPr>
          <p:cNvPr id="8" name="内容占位符 6"/>
          <p:cNvSpPr>
            <a:spLocks noGrp="1"/>
          </p:cNvSpPr>
          <p:nvPr>
            <p:ph sz="quarter" idx="12"/>
          </p:nvPr>
        </p:nvSpPr>
        <p:spPr>
          <a:xfrm>
            <a:off x="592667" y="1913468"/>
            <a:ext cx="3822700" cy="4055533"/>
          </a:xfrm>
        </p:spPr>
        <p:txBody>
          <a:bodyPr>
            <a:normAutofit/>
          </a:bodyPr>
          <a:lstStyle>
            <a:lvl1pPr>
              <a:defRPr sz="1867">
                <a:solidFill>
                  <a:schemeClr val="tx1">
                    <a:lumMod val="50000"/>
                    <a:lumOff val="50000"/>
                  </a:schemeClr>
                </a:solidFill>
              </a:defRPr>
            </a:lvl1pPr>
            <a:lvl2pPr>
              <a:defRPr sz="1600">
                <a:solidFill>
                  <a:schemeClr val="tx1">
                    <a:lumMod val="50000"/>
                    <a:lumOff val="50000"/>
                  </a:schemeClr>
                </a:solidFill>
              </a:defRPr>
            </a:lvl2pPr>
            <a:lvl3pPr>
              <a:defRPr sz="1467">
                <a:solidFill>
                  <a:schemeClr val="tx1">
                    <a:lumMod val="50000"/>
                    <a:lumOff val="50000"/>
                  </a:schemeClr>
                </a:solidFill>
              </a:defRPr>
            </a:lvl3pPr>
            <a:lvl4pPr>
              <a:defRPr sz="1400">
                <a:solidFill>
                  <a:schemeClr val="tx1">
                    <a:lumMod val="50000"/>
                    <a:lumOff val="50000"/>
                  </a:schemeClr>
                </a:solidFill>
              </a:defRPr>
            </a:lvl4pPr>
            <a:lvl5pPr>
              <a:defRPr sz="1400">
                <a:solidFill>
                  <a:schemeClr val="tx1">
                    <a:lumMod val="50000"/>
                    <a:lumOff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98531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3200" dirty="0">
                <a:solidFill>
                  <a:srgbClr val="24BEBC"/>
                </a:solidFill>
              </a:rPr>
              <a:t>单击此处编辑母版标题样式</a:t>
            </a:r>
          </a:p>
        </p:txBody>
      </p:sp>
    </p:spTree>
    <p:extLst>
      <p:ext uri="{BB962C8B-B14F-4D97-AF65-F5344CB8AC3E}">
        <p14:creationId xmlns:p14="http://schemas.microsoft.com/office/powerpoint/2010/main" val="201106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605163" y="-296738"/>
            <a:ext cx="10977237" cy="225779"/>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85">
              <a:spcBef>
                <a:spcPct val="50000"/>
              </a:spcBef>
              <a:defRPr/>
            </a:pPr>
            <a:fld id="{046AD7C7-DE3F-5E43-A3A8-CA80750AE375}" type="slidenum">
              <a:rPr kumimoji="0" lang="en-US" altLang="zh-CN" sz="800" smtClean="0">
                <a:solidFill>
                  <a:srgbClr val="837A80"/>
                </a:solidFill>
                <a:latin typeface="微软雅黑" panose="020B0503020204020204" pitchFamily="34" charset="-122"/>
                <a:ea typeface="微软雅黑" panose="020B0503020204020204" pitchFamily="34" charset="-122"/>
                <a:cs typeface="MS PGothic" charset="0"/>
              </a:rPr>
              <a:pPr algn="r" defTabSz="609585">
                <a:spcBef>
                  <a:spcPct val="50000"/>
                </a:spcBef>
                <a:defRPr/>
              </a:pPr>
              <a:t>‹#›</a:t>
            </a:fld>
            <a:endParaRPr kumimoji="0" lang="en-US" altLang="zh-CN" sz="800" dirty="0">
              <a:solidFill>
                <a:srgbClr val="837A80"/>
              </a:solidFill>
              <a:latin typeface="微软雅黑" panose="020B0503020204020204" pitchFamily="34" charset="-122"/>
              <a:ea typeface="微软雅黑" panose="020B0503020204020204" pitchFamily="34" charset="-122"/>
              <a:cs typeface="MS PGothic" charset="0"/>
            </a:endParaRPr>
          </a:p>
        </p:txBody>
      </p:sp>
      <p:pic>
        <p:nvPicPr>
          <p:cNvPr id="41" name="Picture 40" descr="Untitled-2-0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3874" y="6070600"/>
            <a:ext cx="1438127" cy="493504"/>
          </a:xfrm>
          <a:prstGeom prst="rect">
            <a:avLst/>
          </a:prstGeom>
        </p:spPr>
      </p:pic>
      <p:grpSp>
        <p:nvGrpSpPr>
          <p:cNvPr id="42" name="Group 41"/>
          <p:cNvGrpSpPr/>
          <p:nvPr/>
        </p:nvGrpSpPr>
        <p:grpSpPr>
          <a:xfrm>
            <a:off x="-1441783" y="-70959"/>
            <a:ext cx="861717" cy="861717"/>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067">
                <a:solidFill>
                  <a:srgbClr val="FFFFFF"/>
                </a:solidFill>
              </a:endParaRPr>
            </a:p>
          </p:txBody>
        </p:sp>
        <p:sp>
          <p:nvSpPr>
            <p:cNvPr id="44" name="TextBox 43"/>
            <p:cNvSpPr txBox="1"/>
            <p:nvPr userDrawn="1"/>
          </p:nvSpPr>
          <p:spPr>
            <a:xfrm>
              <a:off x="-1138755" y="0"/>
              <a:ext cx="334467" cy="438726"/>
            </a:xfrm>
            <a:prstGeom prst="rect">
              <a:avLst/>
            </a:prstGeom>
            <a:grpFill/>
          </p:spPr>
          <p:txBody>
            <a:bodyPr wrap="none" rtlCol="0">
              <a:spAutoFit/>
            </a:bodyPr>
            <a:lstStyle/>
            <a:p>
              <a:pPr defTabSz="609585"/>
              <a:r>
                <a:rPr lang="en-US" sz="1067" dirty="0">
                  <a:solidFill>
                    <a:srgbClr val="FFFFFF"/>
                  </a:solidFill>
                </a:rPr>
                <a:t>R:</a:t>
              </a:r>
              <a:r>
                <a:rPr lang="en-US" altLang="zh-CN" sz="1067" dirty="0">
                  <a:solidFill>
                    <a:srgbClr val="FFFFFF"/>
                  </a:solidFill>
                </a:rPr>
                <a:t>36</a:t>
              </a:r>
              <a:endParaRPr lang="en-US" sz="1067" dirty="0">
                <a:solidFill>
                  <a:srgbClr val="FFFFFF"/>
                </a:solidFill>
              </a:endParaRPr>
            </a:p>
            <a:p>
              <a:pPr defTabSz="609585"/>
              <a:r>
                <a:rPr lang="en-US" sz="1067" dirty="0">
                  <a:solidFill>
                    <a:srgbClr val="FFFFFF"/>
                  </a:solidFill>
                </a:rPr>
                <a:t>G:</a:t>
              </a:r>
              <a:r>
                <a:rPr lang="en-US" altLang="zh-CN" sz="1067" dirty="0">
                  <a:solidFill>
                    <a:srgbClr val="FFFFFF"/>
                  </a:solidFill>
                </a:rPr>
                <a:t>33</a:t>
              </a:r>
              <a:endParaRPr lang="en-US" sz="1067" dirty="0">
                <a:solidFill>
                  <a:srgbClr val="FFFFFF"/>
                </a:solidFill>
              </a:endParaRPr>
            </a:p>
            <a:p>
              <a:pPr defTabSz="609585"/>
              <a:r>
                <a:rPr lang="en-US" sz="1067" dirty="0">
                  <a:solidFill>
                    <a:srgbClr val="FFFFFF"/>
                  </a:solidFill>
                </a:rPr>
                <a:t>B:</a:t>
              </a:r>
              <a:r>
                <a:rPr lang="en-US" altLang="zh-CN" sz="1067" dirty="0">
                  <a:solidFill>
                    <a:srgbClr val="FFFFFF"/>
                  </a:solidFill>
                </a:rPr>
                <a:t>9</a:t>
              </a:r>
              <a:r>
                <a:rPr lang="en-US" sz="1067" dirty="0">
                  <a:solidFill>
                    <a:srgbClr val="FFFFFF"/>
                  </a:solidFill>
                </a:rPr>
                <a:t>5</a:t>
              </a:r>
            </a:p>
          </p:txBody>
        </p:sp>
      </p:grpSp>
      <p:grpSp>
        <p:nvGrpSpPr>
          <p:cNvPr id="45" name="Group 44"/>
          <p:cNvGrpSpPr/>
          <p:nvPr/>
        </p:nvGrpSpPr>
        <p:grpSpPr>
          <a:xfrm>
            <a:off x="-1441783" y="878958"/>
            <a:ext cx="861717" cy="861717"/>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067">
                <a:solidFill>
                  <a:srgbClr val="FFFFFF"/>
                </a:solidFill>
              </a:endParaRPr>
            </a:p>
          </p:txBody>
        </p:sp>
        <p:sp>
          <p:nvSpPr>
            <p:cNvPr id="47" name="TextBox 46"/>
            <p:cNvSpPr txBox="1"/>
            <p:nvPr userDrawn="1"/>
          </p:nvSpPr>
          <p:spPr>
            <a:xfrm>
              <a:off x="-1138755" y="0"/>
              <a:ext cx="386164" cy="438726"/>
            </a:xfrm>
            <a:prstGeom prst="rect">
              <a:avLst/>
            </a:prstGeom>
            <a:noFill/>
          </p:spPr>
          <p:txBody>
            <a:bodyPr wrap="none" rtlCol="0">
              <a:spAutoFit/>
            </a:bodyPr>
            <a:lstStyle/>
            <a:p>
              <a:pPr defTabSz="609585"/>
              <a:r>
                <a:rPr lang="en-US" sz="1067" dirty="0">
                  <a:solidFill>
                    <a:srgbClr val="FFFFFF"/>
                  </a:solidFill>
                </a:rPr>
                <a:t>R:</a:t>
              </a:r>
              <a:r>
                <a:rPr lang="en-US" altLang="zh-CN" sz="1067" dirty="0">
                  <a:solidFill>
                    <a:srgbClr val="FFFFFF"/>
                  </a:solidFill>
                </a:rPr>
                <a:t>23</a:t>
              </a:r>
              <a:endParaRPr lang="en-US" sz="1067" dirty="0">
                <a:solidFill>
                  <a:srgbClr val="FFFFFF"/>
                </a:solidFill>
              </a:endParaRPr>
            </a:p>
            <a:p>
              <a:pPr defTabSz="609585"/>
              <a:r>
                <a:rPr lang="en-US" sz="1067" dirty="0">
                  <a:solidFill>
                    <a:srgbClr val="FFFFFF"/>
                  </a:solidFill>
                </a:rPr>
                <a:t>G:1</a:t>
              </a:r>
              <a:r>
                <a:rPr lang="en-US" altLang="zh-CN" sz="1067" dirty="0">
                  <a:solidFill>
                    <a:srgbClr val="FFFFFF"/>
                  </a:solidFill>
                </a:rPr>
                <a:t>36</a:t>
              </a:r>
              <a:endParaRPr lang="en-US" sz="1067" dirty="0">
                <a:solidFill>
                  <a:srgbClr val="FFFFFF"/>
                </a:solidFill>
              </a:endParaRPr>
            </a:p>
            <a:p>
              <a:pPr defTabSz="609585"/>
              <a:r>
                <a:rPr lang="en-US" sz="1067" dirty="0">
                  <a:solidFill>
                    <a:srgbClr val="FFFFFF"/>
                  </a:solidFill>
                </a:rPr>
                <a:t>B:</a:t>
              </a:r>
              <a:r>
                <a:rPr lang="en-US" altLang="zh-CN" sz="1067" dirty="0">
                  <a:solidFill>
                    <a:srgbClr val="FFFFFF"/>
                  </a:solidFill>
                </a:rPr>
                <a:t>238</a:t>
              </a:r>
              <a:endParaRPr lang="en-US" sz="1067" dirty="0">
                <a:solidFill>
                  <a:srgbClr val="FFFFFF"/>
                </a:solidFill>
              </a:endParaRPr>
            </a:p>
          </p:txBody>
        </p:sp>
      </p:grpSp>
      <p:grpSp>
        <p:nvGrpSpPr>
          <p:cNvPr id="48" name="Group 47"/>
          <p:cNvGrpSpPr/>
          <p:nvPr/>
        </p:nvGrpSpPr>
        <p:grpSpPr>
          <a:xfrm>
            <a:off x="-1441783" y="1828874"/>
            <a:ext cx="861717" cy="861717"/>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067">
                <a:solidFill>
                  <a:srgbClr val="FFFFFF"/>
                </a:solidFill>
              </a:endParaRPr>
            </a:p>
          </p:txBody>
        </p:sp>
        <p:sp>
          <p:nvSpPr>
            <p:cNvPr id="50" name="TextBox 49"/>
            <p:cNvSpPr txBox="1"/>
            <p:nvPr userDrawn="1"/>
          </p:nvSpPr>
          <p:spPr>
            <a:xfrm>
              <a:off x="-1138755" y="0"/>
              <a:ext cx="386164" cy="438726"/>
            </a:xfrm>
            <a:prstGeom prst="rect">
              <a:avLst/>
            </a:prstGeom>
            <a:noFill/>
          </p:spPr>
          <p:txBody>
            <a:bodyPr wrap="none" rtlCol="0">
              <a:spAutoFit/>
            </a:bodyPr>
            <a:lstStyle/>
            <a:p>
              <a:pPr defTabSz="609585"/>
              <a:r>
                <a:rPr lang="en-US" sz="1067" dirty="0">
                  <a:solidFill>
                    <a:srgbClr val="000000"/>
                  </a:solidFill>
                </a:rPr>
                <a:t>R:</a:t>
              </a:r>
              <a:r>
                <a:rPr lang="en-US" altLang="zh-CN" sz="1067" dirty="0">
                  <a:solidFill>
                    <a:srgbClr val="000000"/>
                  </a:solidFill>
                </a:rPr>
                <a:t>35</a:t>
              </a:r>
              <a:endParaRPr lang="en-US" sz="1067" dirty="0">
                <a:solidFill>
                  <a:srgbClr val="000000"/>
                </a:solidFill>
              </a:endParaRPr>
            </a:p>
            <a:p>
              <a:pPr defTabSz="609585"/>
              <a:r>
                <a:rPr lang="en-US" sz="1067" dirty="0">
                  <a:solidFill>
                    <a:srgbClr val="000000"/>
                  </a:solidFill>
                </a:rPr>
                <a:t>G:2</a:t>
              </a:r>
              <a:r>
                <a:rPr lang="en-US" altLang="zh-CN" sz="1067" dirty="0">
                  <a:solidFill>
                    <a:srgbClr val="000000"/>
                  </a:solidFill>
                </a:rPr>
                <a:t>04</a:t>
              </a:r>
              <a:endParaRPr lang="en-US" sz="1067" dirty="0">
                <a:solidFill>
                  <a:srgbClr val="000000"/>
                </a:solidFill>
              </a:endParaRPr>
            </a:p>
            <a:p>
              <a:pPr defTabSz="609585"/>
              <a:r>
                <a:rPr lang="en-US" sz="1067" dirty="0">
                  <a:solidFill>
                    <a:srgbClr val="000000"/>
                  </a:solidFill>
                </a:rPr>
                <a:t>B:2</a:t>
              </a:r>
              <a:r>
                <a:rPr lang="en-US" altLang="zh-CN" sz="1067" dirty="0">
                  <a:solidFill>
                    <a:srgbClr val="000000"/>
                  </a:solidFill>
                </a:rPr>
                <a:t>52</a:t>
              </a:r>
              <a:endParaRPr lang="en-US" sz="1067" dirty="0">
                <a:solidFill>
                  <a:srgbClr val="000000"/>
                </a:solidFill>
              </a:endParaRPr>
            </a:p>
          </p:txBody>
        </p:sp>
      </p:grpSp>
      <p:grpSp>
        <p:nvGrpSpPr>
          <p:cNvPr id="51" name="Group 50"/>
          <p:cNvGrpSpPr/>
          <p:nvPr/>
        </p:nvGrpSpPr>
        <p:grpSpPr>
          <a:xfrm>
            <a:off x="-1441783" y="2778790"/>
            <a:ext cx="861717" cy="861717"/>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067">
                <a:solidFill>
                  <a:srgbClr val="FFFFFF"/>
                </a:solidFill>
              </a:endParaRPr>
            </a:p>
          </p:txBody>
        </p:sp>
        <p:sp>
          <p:nvSpPr>
            <p:cNvPr id="53" name="TextBox 52"/>
            <p:cNvSpPr txBox="1"/>
            <p:nvPr userDrawn="1"/>
          </p:nvSpPr>
          <p:spPr>
            <a:xfrm>
              <a:off x="-1138755" y="0"/>
              <a:ext cx="386164" cy="438726"/>
            </a:xfrm>
            <a:prstGeom prst="rect">
              <a:avLst/>
            </a:prstGeom>
            <a:noFill/>
          </p:spPr>
          <p:txBody>
            <a:bodyPr wrap="none" rtlCol="0">
              <a:spAutoFit/>
            </a:bodyPr>
            <a:lstStyle/>
            <a:p>
              <a:pPr defTabSz="609585"/>
              <a:r>
                <a:rPr lang="en-US" sz="1067" dirty="0">
                  <a:solidFill>
                    <a:srgbClr val="FFFFFF"/>
                  </a:solidFill>
                </a:rPr>
                <a:t>R:</a:t>
              </a:r>
              <a:r>
                <a:rPr lang="en-US" altLang="zh-CN" sz="1067" dirty="0">
                  <a:solidFill>
                    <a:srgbClr val="FFFFFF"/>
                  </a:solidFill>
                </a:rPr>
                <a:t>33</a:t>
              </a:r>
              <a:endParaRPr lang="en-US" sz="1067" dirty="0">
                <a:solidFill>
                  <a:srgbClr val="FFFFFF"/>
                </a:solidFill>
              </a:endParaRPr>
            </a:p>
            <a:p>
              <a:pPr defTabSz="609585"/>
              <a:r>
                <a:rPr lang="en-US" sz="1067" dirty="0">
                  <a:solidFill>
                    <a:srgbClr val="FFFFFF"/>
                  </a:solidFill>
                </a:rPr>
                <a:t>G:</a:t>
              </a:r>
              <a:r>
                <a:rPr lang="en-US" altLang="zh-CN" sz="1067" dirty="0">
                  <a:solidFill>
                    <a:srgbClr val="FFFFFF"/>
                  </a:solidFill>
                </a:rPr>
                <a:t>200</a:t>
              </a:r>
              <a:endParaRPr lang="en-US" sz="1067" dirty="0">
                <a:solidFill>
                  <a:srgbClr val="FFFFFF"/>
                </a:solidFill>
              </a:endParaRPr>
            </a:p>
            <a:p>
              <a:pPr defTabSz="609585"/>
              <a:r>
                <a:rPr lang="en-US" sz="1067" dirty="0">
                  <a:solidFill>
                    <a:srgbClr val="FFFFFF"/>
                  </a:solidFill>
                </a:rPr>
                <a:t>B:</a:t>
              </a:r>
              <a:r>
                <a:rPr lang="en-US" altLang="zh-CN" sz="1067" dirty="0">
                  <a:solidFill>
                    <a:srgbClr val="FFFFFF"/>
                  </a:solidFill>
                </a:rPr>
                <a:t>200</a:t>
              </a:r>
              <a:endParaRPr lang="en-US" sz="1067" dirty="0">
                <a:solidFill>
                  <a:srgbClr val="FFFFFF"/>
                </a:solidFill>
              </a:endParaRPr>
            </a:p>
          </p:txBody>
        </p:sp>
      </p:grpSp>
      <p:sp>
        <p:nvSpPr>
          <p:cNvPr id="59" name="TextBox 58"/>
          <p:cNvSpPr txBox="1"/>
          <p:nvPr/>
        </p:nvSpPr>
        <p:spPr>
          <a:xfrm>
            <a:off x="-1460597" y="4946798"/>
            <a:ext cx="1257397" cy="523220"/>
          </a:xfrm>
          <a:prstGeom prst="rect">
            <a:avLst/>
          </a:prstGeom>
          <a:noFill/>
        </p:spPr>
        <p:txBody>
          <a:bodyPr wrap="square" rtlCol="0">
            <a:spAutoFit/>
          </a:bodyPr>
          <a:lstStyle/>
          <a:p>
            <a:pPr defTabSz="609585"/>
            <a:r>
              <a:rPr lang="zh-CN" altLang="en-US" sz="933" dirty="0">
                <a:solidFill>
                  <a:srgbClr val="FFFFFF"/>
                </a:solidFill>
              </a:rPr>
              <a:t>中文字体：</a:t>
            </a:r>
            <a:endParaRPr lang="en-US" altLang="zh-CN" sz="933" dirty="0">
              <a:solidFill>
                <a:srgbClr val="1EA19F"/>
              </a:solidFill>
            </a:endParaRPr>
          </a:p>
          <a:p>
            <a:pPr defTabSz="609585">
              <a:defRPr/>
            </a:pPr>
            <a:r>
              <a:rPr lang="zh-CN" altLang="en-US" sz="1867" dirty="0">
                <a:solidFill>
                  <a:srgbClr val="FFFFFF"/>
                </a:solidFill>
                <a:latin typeface="Heiti SC Medium"/>
                <a:ea typeface="Heiti SC Medium"/>
                <a:cs typeface="Heiti SC Medium"/>
              </a:rPr>
              <a:t>微软雅黑</a:t>
            </a:r>
            <a:endParaRPr lang="en-US" altLang="zh-CN" sz="1867" dirty="0">
              <a:solidFill>
                <a:srgbClr val="FFFFFF"/>
              </a:solidFill>
              <a:latin typeface="Heiti SC Medium"/>
              <a:ea typeface="Heiti SC Medium"/>
              <a:cs typeface="Heiti SC Medium"/>
            </a:endParaRPr>
          </a:p>
        </p:txBody>
      </p:sp>
      <p:grpSp>
        <p:nvGrpSpPr>
          <p:cNvPr id="60" name="Group 59"/>
          <p:cNvGrpSpPr/>
          <p:nvPr/>
        </p:nvGrpSpPr>
        <p:grpSpPr>
          <a:xfrm>
            <a:off x="-1441783" y="3728703"/>
            <a:ext cx="861717" cy="861717"/>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067">
                <a:solidFill>
                  <a:srgbClr val="FFFFFF"/>
                </a:solidFill>
              </a:endParaRPr>
            </a:p>
          </p:txBody>
        </p:sp>
        <p:sp>
          <p:nvSpPr>
            <p:cNvPr id="62" name="TextBox 61"/>
            <p:cNvSpPr txBox="1"/>
            <p:nvPr userDrawn="1"/>
          </p:nvSpPr>
          <p:spPr>
            <a:xfrm>
              <a:off x="-1138755" y="0"/>
              <a:ext cx="386164" cy="438726"/>
            </a:xfrm>
            <a:prstGeom prst="rect">
              <a:avLst/>
            </a:prstGeom>
            <a:noFill/>
          </p:spPr>
          <p:txBody>
            <a:bodyPr wrap="none" rtlCol="0">
              <a:spAutoFit/>
            </a:bodyPr>
            <a:lstStyle/>
            <a:p>
              <a:pPr defTabSz="609585"/>
              <a:r>
                <a:rPr lang="en-US" sz="1067" dirty="0">
                  <a:solidFill>
                    <a:srgbClr val="FFFFFF"/>
                  </a:solidFill>
                </a:rPr>
                <a:t>R:</a:t>
              </a:r>
              <a:r>
                <a:rPr lang="zh-CN" altLang="zh-CN" sz="1067" dirty="0">
                  <a:solidFill>
                    <a:srgbClr val="FFFFFF"/>
                  </a:solidFill>
                </a:rPr>
                <a:t>1</a:t>
              </a:r>
              <a:r>
                <a:rPr lang="en-US" altLang="zh-CN" sz="1067" dirty="0">
                  <a:solidFill>
                    <a:srgbClr val="FFFFFF"/>
                  </a:solidFill>
                </a:rPr>
                <a:t>76</a:t>
              </a:r>
              <a:endParaRPr lang="en-US" sz="1067" dirty="0">
                <a:solidFill>
                  <a:srgbClr val="FFFFFF"/>
                </a:solidFill>
              </a:endParaRPr>
            </a:p>
            <a:p>
              <a:pPr defTabSz="609585"/>
              <a:r>
                <a:rPr lang="en-US" sz="1067" dirty="0">
                  <a:solidFill>
                    <a:srgbClr val="FFFFFF"/>
                  </a:solidFill>
                </a:rPr>
                <a:t>G:</a:t>
              </a:r>
              <a:r>
                <a:rPr lang="zh-CN" altLang="zh-CN" sz="1067" dirty="0">
                  <a:solidFill>
                    <a:srgbClr val="FFFFFF"/>
                  </a:solidFill>
                </a:rPr>
                <a:t>1</a:t>
              </a:r>
              <a:r>
                <a:rPr lang="en-US" altLang="zh-CN" sz="1067" dirty="0">
                  <a:solidFill>
                    <a:srgbClr val="FFFFFF"/>
                  </a:solidFill>
                </a:rPr>
                <a:t>15</a:t>
              </a:r>
              <a:endParaRPr lang="en-US" sz="1067" dirty="0">
                <a:solidFill>
                  <a:srgbClr val="FFFFFF"/>
                </a:solidFill>
              </a:endParaRPr>
            </a:p>
            <a:p>
              <a:pPr defTabSz="609585"/>
              <a:r>
                <a:rPr lang="en-US" sz="1067" dirty="0">
                  <a:solidFill>
                    <a:srgbClr val="FFFFFF"/>
                  </a:solidFill>
                </a:rPr>
                <a:t>B:</a:t>
              </a:r>
              <a:r>
                <a:rPr lang="zh-CN" altLang="zh-CN" sz="1067" dirty="0">
                  <a:solidFill>
                    <a:srgbClr val="FFFFFF"/>
                  </a:solidFill>
                </a:rPr>
                <a:t>2</a:t>
              </a:r>
              <a:r>
                <a:rPr lang="en-US" altLang="zh-CN" sz="1067" dirty="0">
                  <a:solidFill>
                    <a:srgbClr val="FFFFFF"/>
                  </a:solidFill>
                </a:rPr>
                <a:t>52</a:t>
              </a:r>
              <a:endParaRPr lang="en-US" sz="1067" dirty="0">
                <a:solidFill>
                  <a:srgbClr val="FFFFFF"/>
                </a:solidFill>
              </a:endParaRPr>
            </a:p>
          </p:txBody>
        </p:sp>
      </p:grpSp>
      <p:sp>
        <p:nvSpPr>
          <p:cNvPr id="63" name="Rectangle 62"/>
          <p:cNvSpPr/>
          <p:nvPr/>
        </p:nvSpPr>
        <p:spPr>
          <a:xfrm>
            <a:off x="-1460597" y="5545254"/>
            <a:ext cx="1027857" cy="564129"/>
          </a:xfrm>
          <a:prstGeom prst="rect">
            <a:avLst/>
          </a:prstGeom>
        </p:spPr>
        <p:txBody>
          <a:bodyPr wrap="square">
            <a:spAutoFit/>
          </a:bodyPr>
          <a:lstStyle/>
          <a:p>
            <a:pPr defTabSz="609585">
              <a:defRPr/>
            </a:pPr>
            <a:r>
              <a:rPr lang="zh-CN" altLang="en-US" sz="933" dirty="0">
                <a:solidFill>
                  <a:srgbClr val="FFFFFF"/>
                </a:solidFill>
              </a:rPr>
              <a:t>英文字体：</a:t>
            </a:r>
            <a:endParaRPr lang="en-US" altLang="zh-CN" sz="933" b="1" dirty="0">
              <a:solidFill>
                <a:srgbClr val="FFFFFF"/>
              </a:solidFill>
              <a:latin typeface="Arial"/>
              <a:cs typeface="Arial"/>
            </a:endParaRPr>
          </a:p>
          <a:p>
            <a:pPr defTabSz="609585"/>
            <a:r>
              <a:rPr lang="en-US" altLang="zh-CN" sz="2133" b="1" dirty="0">
                <a:solidFill>
                  <a:srgbClr val="FFFFFF"/>
                </a:solidFill>
                <a:latin typeface="Arial"/>
                <a:cs typeface="Arial"/>
              </a:rPr>
              <a:t>Arial</a:t>
            </a:r>
          </a:p>
        </p:txBody>
      </p:sp>
      <p:grpSp>
        <p:nvGrpSpPr>
          <p:cNvPr id="76" name="Group 75"/>
          <p:cNvGrpSpPr/>
          <p:nvPr/>
        </p:nvGrpSpPr>
        <p:grpSpPr>
          <a:xfrm>
            <a:off x="-268113" y="278020"/>
            <a:ext cx="182439" cy="5851109"/>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2262554" y="278020"/>
            <a:ext cx="182439" cy="5851109"/>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7" name="文本占位符 6"/>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800" dirty="0">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p14="http://schemas.microsoft.com/office/powerpoint/2010/main" val="7967594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609585" rtl="0" eaLnBrk="1" latinLnBrk="0" hangingPunct="1">
        <a:spcBef>
          <a:spcPct val="0"/>
        </a:spcBef>
        <a:buNone/>
        <a:defRPr sz="3600" b="1" i="0" kern="1200">
          <a:solidFill>
            <a:schemeClr val="tx1"/>
          </a:solidFill>
          <a:latin typeface="微软雅黑" panose="020B0503020204020204" pitchFamily="34" charset="-122"/>
          <a:ea typeface="微软雅黑" panose="020B0503020204020204" pitchFamily="34" charset="-122"/>
          <a:cs typeface="Arial"/>
        </a:defRPr>
      </a:lvl1pPr>
    </p:titleStyle>
    <p:bodyStyle>
      <a:lvl1pPr marL="457189" indent="-457189" algn="l" defTabSz="609585" rtl="0" eaLnBrk="1" latinLnBrk="0" hangingPunct="1">
        <a:spcBef>
          <a:spcPct val="20000"/>
        </a:spcBef>
        <a:buFont typeface="Arial"/>
        <a:buChar char="•"/>
        <a:defRPr sz="3200" b="0" i="0" kern="1200">
          <a:solidFill>
            <a:schemeClr val="tx1"/>
          </a:solidFill>
          <a:latin typeface="微软雅黑" panose="020B0503020204020204" pitchFamily="34" charset="-122"/>
          <a:ea typeface="微软雅黑" panose="020B0503020204020204" pitchFamily="34" charset="-122"/>
          <a:cs typeface="Arial"/>
        </a:defRPr>
      </a:lvl1pPr>
      <a:lvl2pPr marL="990575" indent="-380990" algn="l" defTabSz="609585" rtl="0" eaLnBrk="1" latinLnBrk="0" hangingPunct="1">
        <a:spcBef>
          <a:spcPct val="20000"/>
        </a:spcBef>
        <a:buFont typeface="Arial"/>
        <a:buChar char="–"/>
        <a:defRPr sz="2800" b="0" i="0" kern="1200">
          <a:solidFill>
            <a:schemeClr val="tx1"/>
          </a:solidFill>
          <a:latin typeface="微软雅黑" panose="020B0503020204020204" pitchFamily="34" charset="-122"/>
          <a:ea typeface="微软雅黑" panose="020B0503020204020204" pitchFamily="34" charset="-122"/>
          <a:cs typeface="Arial"/>
        </a:defRPr>
      </a:lvl2pPr>
      <a:lvl3pPr marL="1523962" indent="-304792" algn="l" defTabSz="609585" rtl="0" eaLnBrk="1" latinLnBrk="0" hangingPunct="1">
        <a:spcBef>
          <a:spcPct val="20000"/>
        </a:spcBef>
        <a:buFont typeface="Arial"/>
        <a:buChar char="•"/>
        <a:defRPr sz="2000" b="0" i="0" kern="1200">
          <a:solidFill>
            <a:schemeClr val="tx1"/>
          </a:solidFill>
          <a:latin typeface="微软雅黑" panose="020B0503020204020204" pitchFamily="34" charset="-122"/>
          <a:ea typeface="微软雅黑" panose="020B0503020204020204" pitchFamily="34" charset="-122"/>
          <a:cs typeface="Arial"/>
        </a:defRPr>
      </a:lvl3pPr>
      <a:lvl4pPr marL="2133547" indent="-304792" algn="l" defTabSz="609585" rtl="0" eaLnBrk="1" latinLnBrk="0" hangingPunct="1">
        <a:spcBef>
          <a:spcPct val="20000"/>
        </a:spcBef>
        <a:buFont typeface="Arial"/>
        <a:buChar char="–"/>
        <a:defRPr sz="1800" b="0" i="0" kern="1200">
          <a:solidFill>
            <a:schemeClr val="tx1"/>
          </a:solidFill>
          <a:latin typeface="微软雅黑" panose="020B0503020204020204" pitchFamily="34" charset="-122"/>
          <a:ea typeface="微软雅黑" panose="020B0503020204020204" pitchFamily="34" charset="-122"/>
          <a:cs typeface="Arial"/>
        </a:defRPr>
      </a:lvl4pPr>
      <a:lvl5pPr marL="2743131" indent="-304792" algn="l" defTabSz="609585" rtl="0" eaLnBrk="1" latinLnBrk="0" hangingPunct="1">
        <a:spcBef>
          <a:spcPct val="20000"/>
        </a:spcBef>
        <a:buFont typeface="Arial"/>
        <a:buChar char="»"/>
        <a:defRPr sz="1800" b="0" i="0" kern="1200">
          <a:solidFill>
            <a:schemeClr val="tx1"/>
          </a:solidFill>
          <a:latin typeface="微软雅黑" panose="020B0503020204020204" pitchFamily="34" charset="-122"/>
          <a:ea typeface="微软雅黑" panose="020B0503020204020204" pitchFamily="34" charset="-122"/>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25.action"/><Relationship Id="rId5" Type="http://schemas.openxmlformats.org/officeDocument/2006/relationships/image" Target="../media/image24.action"/><Relationship Id="rId4" Type="http://schemas.openxmlformats.org/officeDocument/2006/relationships/image" Target="../media/image23.action"/></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35.action"/><Relationship Id="rId3" Type="http://schemas.openxmlformats.org/officeDocument/2006/relationships/notesSlide" Target="../notesSlides/notesSlide4.xml"/><Relationship Id="rId7" Type="http://schemas.openxmlformats.org/officeDocument/2006/relationships/image" Target="../media/image25.action"/><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4.action"/><Relationship Id="rId5" Type="http://schemas.openxmlformats.org/officeDocument/2006/relationships/image" Target="../media/image23.action"/><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50.action"/><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49.action"/><Relationship Id="rId5" Type="http://schemas.openxmlformats.org/officeDocument/2006/relationships/image" Target="../media/image48.action"/><Relationship Id="rId4" Type="http://schemas.openxmlformats.org/officeDocument/2006/relationships/image" Target="../media/image24.action"/></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61.action"/><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49.action"/><Relationship Id="rId5" Type="http://schemas.openxmlformats.org/officeDocument/2006/relationships/image" Target="../media/image48.action"/><Relationship Id="rId4" Type="http://schemas.openxmlformats.org/officeDocument/2006/relationships/image" Target="../media/image24.action"/></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69.action"/><Relationship Id="rId2" Type="http://schemas.openxmlformats.org/officeDocument/2006/relationships/image" Target="../media/image68.action"/><Relationship Id="rId1" Type="http://schemas.openxmlformats.org/officeDocument/2006/relationships/slideLayout" Target="../slideLayouts/slideLayout12.xml"/><Relationship Id="rId6" Type="http://schemas.openxmlformats.org/officeDocument/2006/relationships/image" Target="../media/image72.action"/><Relationship Id="rId5" Type="http://schemas.openxmlformats.org/officeDocument/2006/relationships/image" Target="../media/image71.action"/><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10616" y="718162"/>
            <a:ext cx="7352334" cy="2544691"/>
          </a:xfrm>
        </p:spPr>
        <p:txBody>
          <a:bodyPr/>
          <a:lstStyle/>
          <a:p>
            <a:r>
              <a:rPr kumimoji="1" lang="zh-CN" altLang="en-US" dirty="0">
                <a:latin typeface="+mn-lt"/>
                <a:ea typeface="+mn-ea"/>
                <a:cs typeface="+mn-ea"/>
                <a:sym typeface="+mn-lt"/>
              </a:rPr>
              <a:t>金蝶云星空移动</a:t>
            </a:r>
            <a:br>
              <a:rPr kumimoji="1" lang="en-US" altLang="zh-CN" dirty="0">
                <a:latin typeface="+mn-lt"/>
                <a:ea typeface="+mn-ea"/>
                <a:cs typeface="+mn-ea"/>
                <a:sym typeface="+mn-lt"/>
              </a:rPr>
            </a:br>
            <a:r>
              <a:rPr kumimoji="1" lang="zh-CN" altLang="en-US" dirty="0">
                <a:latin typeface="+mn-lt"/>
                <a:ea typeface="+mn-ea"/>
                <a:cs typeface="+mn-ea"/>
                <a:sym typeface="+mn-lt"/>
              </a:rPr>
              <a:t>应用介绍概览</a:t>
            </a:r>
          </a:p>
        </p:txBody>
      </p:sp>
      <p:sp>
        <p:nvSpPr>
          <p:cNvPr id="5" name="文本占位符 4"/>
          <p:cNvSpPr>
            <a:spLocks noGrp="1"/>
          </p:cNvSpPr>
          <p:nvPr>
            <p:ph type="body" sz="quarter" idx="13"/>
          </p:nvPr>
        </p:nvSpPr>
        <p:spPr>
          <a:xfrm>
            <a:off x="1010617" y="2841944"/>
            <a:ext cx="4755444" cy="884472"/>
          </a:xfrm>
        </p:spPr>
        <p:txBody>
          <a:bodyPr/>
          <a:lstStyle/>
          <a:p>
            <a:r>
              <a:rPr kumimoji="1" lang="zh-CN" altLang="en-US" dirty="0">
                <a:latin typeface="+mn-lt"/>
                <a:ea typeface="+mn-ea"/>
                <a:cs typeface="+mn-ea"/>
                <a:sym typeface="+mn-lt"/>
              </a:rPr>
              <a:t>移动应用开发部</a:t>
            </a:r>
            <a:endParaRPr kumimoji="1" lang="en-US" altLang="zh-CN" dirty="0">
              <a:latin typeface="+mn-lt"/>
              <a:ea typeface="+mn-ea"/>
              <a:cs typeface="+mn-ea"/>
              <a:sym typeface="+mn-lt"/>
            </a:endParaRPr>
          </a:p>
          <a:p>
            <a:r>
              <a:rPr kumimoji="1" lang="en-US" altLang="zh-CN" dirty="0">
                <a:latin typeface="+mn-lt"/>
                <a:ea typeface="+mn-ea"/>
                <a:cs typeface="+mn-ea"/>
                <a:sym typeface="+mn-lt"/>
              </a:rPr>
              <a:t>2019</a:t>
            </a:r>
            <a:r>
              <a:rPr kumimoji="1" lang="zh-CN" altLang="en-US" dirty="0">
                <a:latin typeface="+mn-lt"/>
                <a:ea typeface="+mn-ea"/>
                <a:cs typeface="+mn-ea"/>
                <a:sym typeface="+mn-lt"/>
              </a:rPr>
              <a:t>年</a:t>
            </a:r>
            <a:r>
              <a:rPr kumimoji="1" lang="en-US" altLang="zh-CN" dirty="0">
                <a:latin typeface="+mn-lt"/>
                <a:ea typeface="+mn-ea"/>
                <a:cs typeface="+mn-ea"/>
                <a:sym typeface="+mn-lt"/>
              </a:rPr>
              <a:t>5</a:t>
            </a:r>
            <a:r>
              <a:rPr kumimoji="1" lang="zh-CN" altLang="en-US" dirty="0">
                <a:latin typeface="+mn-lt"/>
                <a:ea typeface="+mn-ea"/>
                <a:cs typeface="+mn-ea"/>
                <a:sym typeface="+mn-lt"/>
              </a:rPr>
              <a:t>月</a:t>
            </a:r>
          </a:p>
        </p:txBody>
      </p:sp>
    </p:spTree>
    <p:extLst>
      <p:ext uri="{BB962C8B-B14F-4D97-AF65-F5344CB8AC3E}">
        <p14:creationId xmlns:p14="http://schemas.microsoft.com/office/powerpoint/2010/main" val="320793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o we are？">
            <a:extLst>
              <a:ext uri="{FF2B5EF4-FFF2-40B4-BE49-F238E27FC236}">
                <a16:creationId xmlns:a16="http://schemas.microsoft.com/office/drawing/2014/main" id="{F099C122-CE2F-4F14-A261-43B003170DDD}"/>
              </a:ext>
            </a:extLst>
          </p:cNvPr>
          <p:cNvSpPr txBox="1"/>
          <p:nvPr/>
        </p:nvSpPr>
        <p:spPr>
          <a:xfrm>
            <a:off x="849636" y="186231"/>
            <a:ext cx="10195735" cy="1015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6" tIns="91436" rIns="91436" bIns="91436">
            <a:spAutoFit/>
          </a:bodyPr>
          <a:lstStyle>
            <a:lvl1pPr>
              <a:defRPr sz="5400">
                <a:solidFill>
                  <a:schemeClr val="accent6"/>
                </a:solidFill>
                <a:latin typeface="+mn-lt"/>
                <a:ea typeface="+mn-ea"/>
                <a:cs typeface="+mn-cs"/>
                <a:sym typeface="微软雅黑"/>
              </a:defRPr>
            </a:lvl1pPr>
          </a:lstStyle>
          <a:p>
            <a:r>
              <a:rPr lang="zh-CN" altLang="en-US" dirty="0">
                <a:solidFill>
                  <a:srgbClr val="1771EA"/>
                </a:solidFill>
              </a:rPr>
              <a:t>金蝶云星空优化业务审批效果</a:t>
            </a:r>
            <a:endParaRPr dirty="0">
              <a:solidFill>
                <a:srgbClr val="1771EA"/>
              </a:solidFill>
            </a:endParaRPr>
          </a:p>
        </p:txBody>
      </p:sp>
      <p:sp>
        <p:nvSpPr>
          <p:cNvPr id="4" name="圆角矩形 5">
            <a:extLst>
              <a:ext uri="{FF2B5EF4-FFF2-40B4-BE49-F238E27FC236}">
                <a16:creationId xmlns:a16="http://schemas.microsoft.com/office/drawing/2014/main" id="{186D429C-7537-4A6F-AAF7-E46AFD2C10B5}"/>
              </a:ext>
            </a:extLst>
          </p:cNvPr>
          <p:cNvSpPr/>
          <p:nvPr/>
        </p:nvSpPr>
        <p:spPr>
          <a:xfrm>
            <a:off x="294954" y="254589"/>
            <a:ext cx="199092" cy="767231"/>
          </a:xfrm>
          <a:prstGeom prst="roundRect">
            <a:avLst>
              <a:gd name="adj" fmla="val 27708"/>
            </a:avLst>
          </a:prstGeom>
          <a:solidFill>
            <a:srgbClr val="FFC000"/>
          </a:solidFill>
          <a:ln w="25400">
            <a:solidFill>
              <a:srgbClr val="FFC000"/>
            </a:solidFill>
          </a:ln>
          <a:effectLst>
            <a:outerShdw blurRad="76200" dist="38100" dir="5400000" rotWithShape="0">
              <a:srgbClr val="000000">
                <a:alpha val="35000"/>
              </a:srgbClr>
            </a:outerShdw>
          </a:effectLst>
        </p:spPr>
        <p:txBody>
          <a:bodyPr lIns="91436" tIns="91436" rIns="91436" bIns="91436" anchor="ctr"/>
          <a:lstStyle/>
          <a:p>
            <a:endParaRPr/>
          </a:p>
        </p:txBody>
      </p:sp>
      <p:pic>
        <p:nvPicPr>
          <p:cNvPr id="5" name="图片 4">
            <a:extLst>
              <a:ext uri="{FF2B5EF4-FFF2-40B4-BE49-F238E27FC236}">
                <a16:creationId xmlns:a16="http://schemas.microsoft.com/office/drawing/2014/main" id="{3CC0C92B-B73E-4C36-BCED-256597B7E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225" y="1096267"/>
            <a:ext cx="2495550" cy="5464344"/>
          </a:xfrm>
          <a:prstGeom prst="rect">
            <a:avLst/>
          </a:prstGeom>
        </p:spPr>
      </p:pic>
      <p:pic>
        <p:nvPicPr>
          <p:cNvPr id="7" name="图片 6">
            <a:extLst>
              <a:ext uri="{FF2B5EF4-FFF2-40B4-BE49-F238E27FC236}">
                <a16:creationId xmlns:a16="http://schemas.microsoft.com/office/drawing/2014/main" id="{49C5DE98-B193-4E7E-921C-6037384700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2765" y="1080640"/>
            <a:ext cx="2504207" cy="5479971"/>
          </a:xfrm>
          <a:prstGeom prst="rect">
            <a:avLst/>
          </a:prstGeom>
        </p:spPr>
      </p:pic>
      <p:pic>
        <p:nvPicPr>
          <p:cNvPr id="9" name="图片 8">
            <a:extLst>
              <a:ext uri="{FF2B5EF4-FFF2-40B4-BE49-F238E27FC236}">
                <a16:creationId xmlns:a16="http://schemas.microsoft.com/office/drawing/2014/main" id="{CA8B0B44-B520-4B6F-A378-68E80101EA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5029" y="1201886"/>
            <a:ext cx="2265560" cy="5358726"/>
          </a:xfrm>
          <a:prstGeom prst="rect">
            <a:avLst/>
          </a:prstGeom>
        </p:spPr>
      </p:pic>
      <p:pic>
        <p:nvPicPr>
          <p:cNvPr id="11" name="图片 10">
            <a:extLst>
              <a:ext uri="{FF2B5EF4-FFF2-40B4-BE49-F238E27FC236}">
                <a16:creationId xmlns:a16="http://schemas.microsoft.com/office/drawing/2014/main" id="{118DB176-EC0C-4F91-9A1B-649B323040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1951" y="1201886"/>
            <a:ext cx="2474782" cy="5358727"/>
          </a:xfrm>
          <a:prstGeom prst="rect">
            <a:avLst/>
          </a:prstGeom>
        </p:spPr>
      </p:pic>
    </p:spTree>
    <p:extLst>
      <p:ext uri="{BB962C8B-B14F-4D97-AF65-F5344CB8AC3E}">
        <p14:creationId xmlns:p14="http://schemas.microsoft.com/office/powerpoint/2010/main" val="137448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o we are？">
            <a:extLst>
              <a:ext uri="{FF2B5EF4-FFF2-40B4-BE49-F238E27FC236}">
                <a16:creationId xmlns:a16="http://schemas.microsoft.com/office/drawing/2014/main" id="{F099C122-CE2F-4F14-A261-43B003170DDD}"/>
              </a:ext>
            </a:extLst>
          </p:cNvPr>
          <p:cNvSpPr txBox="1"/>
          <p:nvPr/>
        </p:nvSpPr>
        <p:spPr>
          <a:xfrm>
            <a:off x="849636" y="186231"/>
            <a:ext cx="10195735" cy="1015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6" tIns="91436" rIns="91436" bIns="91436">
            <a:spAutoFit/>
          </a:bodyPr>
          <a:lstStyle>
            <a:lvl1pPr>
              <a:defRPr sz="5400">
                <a:solidFill>
                  <a:schemeClr val="accent6"/>
                </a:solidFill>
                <a:latin typeface="+mn-lt"/>
                <a:ea typeface="+mn-ea"/>
                <a:cs typeface="+mn-cs"/>
                <a:sym typeface="微软雅黑"/>
              </a:defRPr>
            </a:lvl1pPr>
          </a:lstStyle>
          <a:p>
            <a:r>
              <a:rPr lang="zh-CN" altLang="en-US" dirty="0">
                <a:solidFill>
                  <a:srgbClr val="1771EA"/>
                </a:solidFill>
              </a:rPr>
              <a:t>金蝶云星空优化掌上报销效果</a:t>
            </a:r>
            <a:endParaRPr dirty="0">
              <a:solidFill>
                <a:srgbClr val="1771EA"/>
              </a:solidFill>
            </a:endParaRPr>
          </a:p>
        </p:txBody>
      </p:sp>
      <p:sp>
        <p:nvSpPr>
          <p:cNvPr id="4" name="圆角矩形 5">
            <a:extLst>
              <a:ext uri="{FF2B5EF4-FFF2-40B4-BE49-F238E27FC236}">
                <a16:creationId xmlns:a16="http://schemas.microsoft.com/office/drawing/2014/main" id="{186D429C-7537-4A6F-AAF7-E46AFD2C10B5}"/>
              </a:ext>
            </a:extLst>
          </p:cNvPr>
          <p:cNvSpPr/>
          <p:nvPr/>
        </p:nvSpPr>
        <p:spPr>
          <a:xfrm>
            <a:off x="294954" y="254589"/>
            <a:ext cx="199092" cy="767231"/>
          </a:xfrm>
          <a:prstGeom prst="roundRect">
            <a:avLst>
              <a:gd name="adj" fmla="val 27708"/>
            </a:avLst>
          </a:prstGeom>
          <a:solidFill>
            <a:srgbClr val="FFC000"/>
          </a:solidFill>
          <a:ln w="25400">
            <a:solidFill>
              <a:srgbClr val="FFC000"/>
            </a:solidFill>
          </a:ln>
          <a:effectLst>
            <a:outerShdw blurRad="76200" dist="38100" dir="5400000" rotWithShape="0">
              <a:srgbClr val="000000">
                <a:alpha val="35000"/>
              </a:srgbClr>
            </a:outerShdw>
          </a:effectLst>
        </p:spPr>
        <p:txBody>
          <a:bodyPr lIns="91436" tIns="91436" rIns="91436" bIns="91436" anchor="ctr"/>
          <a:lstStyle/>
          <a:p>
            <a:endParaRPr/>
          </a:p>
        </p:txBody>
      </p:sp>
      <p:pic>
        <p:nvPicPr>
          <p:cNvPr id="5" name="图片 4" descr="图片包含 屏幕截图&#10;&#10;描述已自动生成">
            <a:extLst>
              <a:ext uri="{FF2B5EF4-FFF2-40B4-BE49-F238E27FC236}">
                <a16:creationId xmlns:a16="http://schemas.microsoft.com/office/drawing/2014/main" id="{BE902DC6-F035-4A67-B244-C6794C6D3C12}"/>
              </a:ext>
            </a:extLst>
          </p:cNvPr>
          <p:cNvPicPr>
            <a:picLocks noChangeAspect="1"/>
          </p:cNvPicPr>
          <p:nvPr/>
        </p:nvPicPr>
        <p:blipFill>
          <a:blip r:embed="rId2"/>
          <a:stretch>
            <a:fillRect/>
          </a:stretch>
        </p:blipFill>
        <p:spPr>
          <a:xfrm>
            <a:off x="566510" y="1201882"/>
            <a:ext cx="2488692" cy="4800566"/>
          </a:xfrm>
          <a:prstGeom prst="rect">
            <a:avLst/>
          </a:prstGeom>
          <a:ln>
            <a:noFill/>
          </a:ln>
          <a:effectLst>
            <a:outerShdw blurRad="50800" dist="38100" dir="5400000" algn="t" rotWithShape="0">
              <a:prstClr val="black">
                <a:alpha val="40000"/>
              </a:prstClr>
            </a:outerShdw>
          </a:effectLst>
        </p:spPr>
      </p:pic>
      <p:pic>
        <p:nvPicPr>
          <p:cNvPr id="6" name="图片 5">
            <a:extLst>
              <a:ext uri="{FF2B5EF4-FFF2-40B4-BE49-F238E27FC236}">
                <a16:creationId xmlns:a16="http://schemas.microsoft.com/office/drawing/2014/main" id="{7BE859CF-D88E-4914-8AAD-9B1E8D1F9B29}"/>
              </a:ext>
            </a:extLst>
          </p:cNvPr>
          <p:cNvPicPr>
            <a:picLocks noChangeAspect="1"/>
          </p:cNvPicPr>
          <p:nvPr/>
        </p:nvPicPr>
        <p:blipFill>
          <a:blip r:embed="rId3"/>
          <a:stretch>
            <a:fillRect/>
          </a:stretch>
        </p:blipFill>
        <p:spPr>
          <a:xfrm>
            <a:off x="6245779" y="1201882"/>
            <a:ext cx="2488693" cy="4800566"/>
          </a:xfrm>
          <a:prstGeom prst="rect">
            <a:avLst/>
          </a:prstGeom>
          <a:ln>
            <a:noFill/>
          </a:ln>
          <a:effectLst>
            <a:outerShdw blurRad="50800" dist="38100" dir="5400000" algn="t" rotWithShape="0">
              <a:prstClr val="black">
                <a:alpha val="40000"/>
              </a:prstClr>
            </a:outerShdw>
          </a:effectLst>
        </p:spPr>
      </p:pic>
      <p:pic>
        <p:nvPicPr>
          <p:cNvPr id="7" name="图片 6" descr="图片包含 屏幕截图&#10;&#10;描述已自动生成">
            <a:extLst>
              <a:ext uri="{FF2B5EF4-FFF2-40B4-BE49-F238E27FC236}">
                <a16:creationId xmlns:a16="http://schemas.microsoft.com/office/drawing/2014/main" id="{F99EC39E-D7CB-4A6D-BCA8-E90F2E820AEE}"/>
              </a:ext>
            </a:extLst>
          </p:cNvPr>
          <p:cNvPicPr>
            <a:picLocks noChangeAspect="1"/>
          </p:cNvPicPr>
          <p:nvPr/>
        </p:nvPicPr>
        <p:blipFill>
          <a:blip r:embed="rId4"/>
          <a:stretch>
            <a:fillRect/>
          </a:stretch>
        </p:blipFill>
        <p:spPr>
          <a:xfrm>
            <a:off x="3429978" y="1201883"/>
            <a:ext cx="2488692" cy="4800566"/>
          </a:xfrm>
          <a:prstGeom prst="rect">
            <a:avLst/>
          </a:prstGeom>
          <a:ln>
            <a:noFill/>
          </a:ln>
          <a:effectLst>
            <a:outerShdw blurRad="50800" dist="38100" dir="5400000" algn="t" rotWithShape="0">
              <a:prstClr val="black">
                <a:alpha val="40000"/>
              </a:prstClr>
            </a:outerShdw>
          </a:effectLst>
        </p:spPr>
      </p:pic>
      <p:pic>
        <p:nvPicPr>
          <p:cNvPr id="8" name="图片 7" descr="图片包含 屏幕截图&#10;&#10;描述已自动生成">
            <a:extLst>
              <a:ext uri="{FF2B5EF4-FFF2-40B4-BE49-F238E27FC236}">
                <a16:creationId xmlns:a16="http://schemas.microsoft.com/office/drawing/2014/main" id="{63A20FA1-D236-4EB7-B334-68B2906CAE0E}"/>
              </a:ext>
            </a:extLst>
          </p:cNvPr>
          <p:cNvPicPr>
            <a:picLocks noChangeAspect="1"/>
          </p:cNvPicPr>
          <p:nvPr/>
        </p:nvPicPr>
        <p:blipFill>
          <a:blip r:embed="rId5"/>
          <a:stretch>
            <a:fillRect/>
          </a:stretch>
        </p:blipFill>
        <p:spPr>
          <a:xfrm>
            <a:off x="8912267" y="1201882"/>
            <a:ext cx="2488694" cy="4800566"/>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790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DA11E-4089-4EC6-8459-C7E88A3D80EB}"/>
              </a:ext>
            </a:extLst>
          </p:cNvPr>
          <p:cNvSpPr>
            <a:spLocks noGrp="1"/>
          </p:cNvSpPr>
          <p:nvPr>
            <p:ph type="title"/>
          </p:nvPr>
        </p:nvSpPr>
        <p:spPr>
          <a:ln>
            <a:solidFill>
              <a:schemeClr val="bg1"/>
            </a:solidFill>
          </a:ln>
        </p:spPr>
        <p:txBody>
          <a:bodyPr/>
          <a:lstStyle/>
          <a:p>
            <a:r>
              <a:rPr lang="zh-CN" altLang="en-US" dirty="0"/>
              <a:t>金蝶云星空轻应用概览</a:t>
            </a:r>
          </a:p>
        </p:txBody>
      </p:sp>
    </p:spTree>
    <p:extLst>
      <p:ext uri="{BB962C8B-B14F-4D97-AF65-F5344CB8AC3E}">
        <p14:creationId xmlns:p14="http://schemas.microsoft.com/office/powerpoint/2010/main" val="3361335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D42BF-B001-47B1-88E2-11861AAE9254}"/>
              </a:ext>
            </a:extLst>
          </p:cNvPr>
          <p:cNvSpPr>
            <a:spLocks noGrp="1"/>
          </p:cNvSpPr>
          <p:nvPr>
            <p:ph type="title"/>
          </p:nvPr>
        </p:nvSpPr>
        <p:spPr/>
        <p:txBody>
          <a:bodyPr/>
          <a:lstStyle/>
          <a:p>
            <a:r>
              <a:rPr lang="zh-CN" altLang="en-US" dirty="0">
                <a:solidFill>
                  <a:srgbClr val="1771EA"/>
                </a:solidFill>
              </a:rPr>
              <a:t>金蝶云星空移动应用体系</a:t>
            </a:r>
          </a:p>
        </p:txBody>
      </p:sp>
      <p:grpSp>
        <p:nvGrpSpPr>
          <p:cNvPr id="3" name="faa7d357-7e96-4290-945f-f1896b88dd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BDBD447-941C-45F1-A60E-D01611595B79}"/>
              </a:ext>
            </a:extLst>
          </p:cNvPr>
          <p:cNvGrpSpPr>
            <a:grpSpLocks noChangeAspect="1"/>
          </p:cNvGrpSpPr>
          <p:nvPr>
            <p:custDataLst>
              <p:tags r:id="rId1"/>
            </p:custDataLst>
          </p:nvPr>
        </p:nvGrpSpPr>
        <p:grpSpPr>
          <a:xfrm>
            <a:off x="1832307" y="1661900"/>
            <a:ext cx="8214488" cy="3850004"/>
            <a:chOff x="3306000" y="1697410"/>
            <a:chExt cx="8214488" cy="3850004"/>
          </a:xfrm>
        </p:grpSpPr>
        <p:grpSp>
          <p:nvGrpSpPr>
            <p:cNvPr id="4" name="ïşlidè">
              <a:extLst>
                <a:ext uri="{FF2B5EF4-FFF2-40B4-BE49-F238E27FC236}">
                  <a16:creationId xmlns:a16="http://schemas.microsoft.com/office/drawing/2014/main" id="{71FC81A7-9034-4DA2-85E5-D4FBD4580E41}"/>
                </a:ext>
              </a:extLst>
            </p:cNvPr>
            <p:cNvGrpSpPr/>
            <p:nvPr/>
          </p:nvGrpSpPr>
          <p:grpSpPr>
            <a:xfrm>
              <a:off x="3306000" y="1697410"/>
              <a:ext cx="4430349" cy="3850004"/>
              <a:chOff x="3171000" y="1697410"/>
              <a:chExt cx="4430349" cy="3850004"/>
            </a:xfrm>
          </p:grpSpPr>
          <p:grpSp>
            <p:nvGrpSpPr>
              <p:cNvPr id="30" name="íṡḷïḍè">
                <a:extLst>
                  <a:ext uri="{FF2B5EF4-FFF2-40B4-BE49-F238E27FC236}">
                    <a16:creationId xmlns:a16="http://schemas.microsoft.com/office/drawing/2014/main" id="{BC7C94F2-1F8E-47B9-A37C-0E2EACE27BE4}"/>
                  </a:ext>
                </a:extLst>
              </p:cNvPr>
              <p:cNvGrpSpPr/>
              <p:nvPr/>
            </p:nvGrpSpPr>
            <p:grpSpPr>
              <a:xfrm>
                <a:off x="3171000" y="1697410"/>
                <a:ext cx="4430349" cy="3850004"/>
                <a:chOff x="3880826" y="1697410"/>
                <a:chExt cx="4430349" cy="3850004"/>
              </a:xfrm>
            </p:grpSpPr>
            <p:sp>
              <p:nvSpPr>
                <p:cNvPr id="34" name="îSļïḓé">
                  <a:extLst>
                    <a:ext uri="{FF2B5EF4-FFF2-40B4-BE49-F238E27FC236}">
                      <a16:creationId xmlns:a16="http://schemas.microsoft.com/office/drawing/2014/main" id="{902C97F8-DD72-4E4A-B132-DD278C5FA901}"/>
                    </a:ext>
                  </a:extLst>
                </p:cNvPr>
                <p:cNvSpPr/>
                <p:nvPr/>
              </p:nvSpPr>
              <p:spPr bwMode="auto">
                <a:xfrm>
                  <a:off x="3880826" y="3114333"/>
                  <a:ext cx="4428160" cy="2433081"/>
                </a:xfrm>
                <a:custGeom>
                  <a:avLst/>
                  <a:gdLst>
                    <a:gd name="T0" fmla="*/ 559 w 2022"/>
                    <a:gd name="T1" fmla="*/ 783 h 1111"/>
                    <a:gd name="T2" fmla="*/ 1009 w 2022"/>
                    <a:gd name="T3" fmla="*/ 0 h 1111"/>
                    <a:gd name="T4" fmla="*/ 0 w 2022"/>
                    <a:gd name="T5" fmla="*/ 1111 h 1111"/>
                    <a:gd name="T6" fmla="*/ 2022 w 2022"/>
                    <a:gd name="T7" fmla="*/ 1111 h 1111"/>
                    <a:gd name="T8" fmla="*/ 559 w 2022"/>
                    <a:gd name="T9" fmla="*/ 783 h 1111"/>
                  </a:gdLst>
                  <a:ahLst/>
                  <a:cxnLst>
                    <a:cxn ang="0">
                      <a:pos x="T0" y="T1"/>
                    </a:cxn>
                    <a:cxn ang="0">
                      <a:pos x="T2" y="T3"/>
                    </a:cxn>
                    <a:cxn ang="0">
                      <a:pos x="T4" y="T5"/>
                    </a:cxn>
                    <a:cxn ang="0">
                      <a:pos x="T6" y="T7"/>
                    </a:cxn>
                    <a:cxn ang="0">
                      <a:pos x="T8" y="T9"/>
                    </a:cxn>
                  </a:cxnLst>
                  <a:rect l="0" t="0" r="r" b="b"/>
                  <a:pathLst>
                    <a:path w="2022" h="1111">
                      <a:moveTo>
                        <a:pt x="559" y="783"/>
                      </a:moveTo>
                      <a:lnTo>
                        <a:pt x="1009" y="0"/>
                      </a:lnTo>
                      <a:lnTo>
                        <a:pt x="0" y="1111"/>
                      </a:lnTo>
                      <a:lnTo>
                        <a:pt x="2022" y="1111"/>
                      </a:lnTo>
                      <a:lnTo>
                        <a:pt x="559" y="783"/>
                      </a:lnTo>
                      <a:close/>
                    </a:path>
                  </a:pathLst>
                </a:custGeom>
                <a:solidFill>
                  <a:srgbClr val="25C1FB"/>
                </a:solidFill>
                <a:ln w="28575">
                  <a:solidFill>
                    <a:schemeClr val="bg1"/>
                  </a:solidFill>
                </a:ln>
              </p:spPr>
              <p:txBody>
                <a:bodyPr anchor="ctr"/>
                <a:lstStyle/>
                <a:p>
                  <a:pPr algn="ctr"/>
                  <a:endParaRPr/>
                </a:p>
              </p:txBody>
            </p:sp>
            <p:sp>
              <p:nvSpPr>
                <p:cNvPr id="35" name="íṥḻídê">
                  <a:extLst>
                    <a:ext uri="{FF2B5EF4-FFF2-40B4-BE49-F238E27FC236}">
                      <a16:creationId xmlns:a16="http://schemas.microsoft.com/office/drawing/2014/main" id="{D897DFFE-08A2-43EE-A10A-2FB209CE103D}"/>
                    </a:ext>
                  </a:extLst>
                </p:cNvPr>
                <p:cNvSpPr/>
                <p:nvPr/>
              </p:nvSpPr>
              <p:spPr bwMode="auto">
                <a:xfrm>
                  <a:off x="5105029" y="1697410"/>
                  <a:ext cx="3206146" cy="3850004"/>
                </a:xfrm>
                <a:custGeom>
                  <a:avLst/>
                  <a:gdLst>
                    <a:gd name="T0" fmla="*/ 904 w 1464"/>
                    <a:gd name="T1" fmla="*/ 1430 h 1758"/>
                    <a:gd name="T2" fmla="*/ 0 w 1464"/>
                    <a:gd name="T3" fmla="*/ 1430 h 1758"/>
                    <a:gd name="T4" fmla="*/ 1464 w 1464"/>
                    <a:gd name="T5" fmla="*/ 1758 h 1758"/>
                    <a:gd name="T6" fmla="*/ 449 w 1464"/>
                    <a:gd name="T7" fmla="*/ 0 h 1758"/>
                    <a:gd name="T8" fmla="*/ 904 w 1464"/>
                    <a:gd name="T9" fmla="*/ 1430 h 1758"/>
                  </a:gdLst>
                  <a:ahLst/>
                  <a:cxnLst>
                    <a:cxn ang="0">
                      <a:pos x="T0" y="T1"/>
                    </a:cxn>
                    <a:cxn ang="0">
                      <a:pos x="T2" y="T3"/>
                    </a:cxn>
                    <a:cxn ang="0">
                      <a:pos x="T4" y="T5"/>
                    </a:cxn>
                    <a:cxn ang="0">
                      <a:pos x="T6" y="T7"/>
                    </a:cxn>
                    <a:cxn ang="0">
                      <a:pos x="T8" y="T9"/>
                    </a:cxn>
                  </a:cxnLst>
                  <a:rect l="0" t="0" r="r" b="b"/>
                  <a:pathLst>
                    <a:path w="1464" h="1758">
                      <a:moveTo>
                        <a:pt x="904" y="1430"/>
                      </a:moveTo>
                      <a:lnTo>
                        <a:pt x="0" y="1430"/>
                      </a:lnTo>
                      <a:lnTo>
                        <a:pt x="1464" y="1758"/>
                      </a:lnTo>
                      <a:lnTo>
                        <a:pt x="449" y="0"/>
                      </a:lnTo>
                      <a:lnTo>
                        <a:pt x="904" y="1430"/>
                      </a:lnTo>
                      <a:close/>
                    </a:path>
                  </a:pathLst>
                </a:custGeom>
                <a:solidFill>
                  <a:srgbClr val="24215F"/>
                </a:solidFill>
                <a:ln w="28575">
                  <a:solidFill>
                    <a:schemeClr val="bg1"/>
                  </a:solidFill>
                </a:ln>
              </p:spPr>
              <p:txBody>
                <a:bodyPr anchor="ctr"/>
                <a:lstStyle/>
                <a:p>
                  <a:pPr algn="ctr"/>
                  <a:endParaRPr/>
                </a:p>
              </p:txBody>
            </p:sp>
            <p:sp>
              <p:nvSpPr>
                <p:cNvPr id="36" name="ïš1ïdé">
                  <a:extLst>
                    <a:ext uri="{FF2B5EF4-FFF2-40B4-BE49-F238E27FC236}">
                      <a16:creationId xmlns:a16="http://schemas.microsoft.com/office/drawing/2014/main" id="{A93C4D3D-6E72-4D54-A3A3-EC079E0858E1}"/>
                    </a:ext>
                  </a:extLst>
                </p:cNvPr>
                <p:cNvSpPr/>
                <p:nvPr/>
              </p:nvSpPr>
              <p:spPr bwMode="auto">
                <a:xfrm>
                  <a:off x="3880826" y="1697410"/>
                  <a:ext cx="3203956" cy="3850004"/>
                </a:xfrm>
                <a:custGeom>
                  <a:avLst/>
                  <a:gdLst>
                    <a:gd name="T0" fmla="*/ 1009 w 1463"/>
                    <a:gd name="T1" fmla="*/ 647 h 1758"/>
                    <a:gd name="T2" fmla="*/ 1463 w 1463"/>
                    <a:gd name="T3" fmla="*/ 1430 h 1758"/>
                    <a:gd name="T4" fmla="*/ 1008 w 1463"/>
                    <a:gd name="T5" fmla="*/ 0 h 1758"/>
                    <a:gd name="T6" fmla="*/ 0 w 1463"/>
                    <a:gd name="T7" fmla="*/ 1758 h 1758"/>
                    <a:gd name="T8" fmla="*/ 1009 w 1463"/>
                    <a:gd name="T9" fmla="*/ 647 h 1758"/>
                  </a:gdLst>
                  <a:ahLst/>
                  <a:cxnLst>
                    <a:cxn ang="0">
                      <a:pos x="T0" y="T1"/>
                    </a:cxn>
                    <a:cxn ang="0">
                      <a:pos x="T2" y="T3"/>
                    </a:cxn>
                    <a:cxn ang="0">
                      <a:pos x="T4" y="T5"/>
                    </a:cxn>
                    <a:cxn ang="0">
                      <a:pos x="T6" y="T7"/>
                    </a:cxn>
                    <a:cxn ang="0">
                      <a:pos x="T8" y="T9"/>
                    </a:cxn>
                  </a:cxnLst>
                  <a:rect l="0" t="0" r="r" b="b"/>
                  <a:pathLst>
                    <a:path w="1463" h="1758">
                      <a:moveTo>
                        <a:pt x="1009" y="647"/>
                      </a:moveTo>
                      <a:lnTo>
                        <a:pt x="1463" y="1430"/>
                      </a:lnTo>
                      <a:lnTo>
                        <a:pt x="1008" y="0"/>
                      </a:lnTo>
                      <a:lnTo>
                        <a:pt x="0" y="1758"/>
                      </a:lnTo>
                      <a:lnTo>
                        <a:pt x="1009" y="647"/>
                      </a:lnTo>
                      <a:close/>
                    </a:path>
                  </a:pathLst>
                </a:custGeom>
                <a:solidFill>
                  <a:srgbClr val="1771EA"/>
                </a:solidFill>
                <a:ln w="28575">
                  <a:solidFill>
                    <a:schemeClr val="bg1"/>
                  </a:solidFill>
                </a:ln>
              </p:spPr>
              <p:txBody>
                <a:bodyPr anchor="ctr"/>
                <a:lstStyle/>
                <a:p>
                  <a:pPr algn="ctr"/>
                  <a:endParaRPr dirty="0"/>
                </a:p>
              </p:txBody>
            </p:sp>
          </p:grpSp>
          <p:sp>
            <p:nvSpPr>
              <p:cNvPr id="33" name="ïŝļíḍe">
                <a:extLst>
                  <a:ext uri="{FF2B5EF4-FFF2-40B4-BE49-F238E27FC236}">
                    <a16:creationId xmlns:a16="http://schemas.microsoft.com/office/drawing/2014/main" id="{5BD9452C-9717-4BF8-B4E6-DBEB71849242}"/>
                  </a:ext>
                </a:extLst>
              </p:cNvPr>
              <p:cNvSpPr txBox="1"/>
              <p:nvPr/>
            </p:nvSpPr>
            <p:spPr>
              <a:xfrm>
                <a:off x="4575282" y="4036163"/>
                <a:ext cx="1601840" cy="387650"/>
              </a:xfrm>
              <a:prstGeom prst="rect">
                <a:avLst/>
              </a:prstGeom>
              <a:noFill/>
            </p:spPr>
            <p:txBody>
              <a:bodyPr wrap="none" lIns="90000" tIns="46800" rIns="90000" bIns="46800" rtlCol="0" anchor="ctr" anchorCtr="0">
                <a:normAutofit/>
              </a:bodyPr>
              <a:lstStyle/>
              <a:p>
                <a:pPr algn="ctr"/>
                <a:r>
                  <a:rPr lang="en-US" altLang="zh-CN" sz="1400" b="1" dirty="0"/>
                  <a:t>BOS</a:t>
                </a:r>
                <a:r>
                  <a:rPr lang="zh-CN" altLang="en-US" sz="1400" b="1" dirty="0"/>
                  <a:t>平台</a:t>
                </a:r>
              </a:p>
            </p:txBody>
          </p:sp>
        </p:grpSp>
        <p:grpSp>
          <p:nvGrpSpPr>
            <p:cNvPr id="5" name="î$ḻiḋè">
              <a:extLst>
                <a:ext uri="{FF2B5EF4-FFF2-40B4-BE49-F238E27FC236}">
                  <a16:creationId xmlns:a16="http://schemas.microsoft.com/office/drawing/2014/main" id="{8C943D93-5FF3-4983-901C-EE1CDD036BE3}"/>
                </a:ext>
              </a:extLst>
            </p:cNvPr>
            <p:cNvGrpSpPr/>
            <p:nvPr/>
          </p:nvGrpSpPr>
          <p:grpSpPr>
            <a:xfrm>
              <a:off x="7412166" y="1842919"/>
              <a:ext cx="4040698" cy="1062720"/>
              <a:chOff x="7479790" y="1365407"/>
              <a:chExt cx="4040698" cy="1062720"/>
            </a:xfrm>
          </p:grpSpPr>
          <p:grpSp>
            <p:nvGrpSpPr>
              <p:cNvPr id="24" name="íṧḻîḑê">
                <a:extLst>
                  <a:ext uri="{FF2B5EF4-FFF2-40B4-BE49-F238E27FC236}">
                    <a16:creationId xmlns:a16="http://schemas.microsoft.com/office/drawing/2014/main" id="{25694838-2E66-4669-B4A7-CB1630D9CEA9}"/>
                  </a:ext>
                </a:extLst>
              </p:cNvPr>
              <p:cNvGrpSpPr/>
              <p:nvPr/>
            </p:nvGrpSpPr>
            <p:grpSpPr>
              <a:xfrm>
                <a:off x="7479790" y="1541479"/>
                <a:ext cx="475490" cy="475488"/>
                <a:chOff x="5839622" y="2191652"/>
                <a:chExt cx="522378" cy="522378"/>
              </a:xfrm>
            </p:grpSpPr>
            <p:sp>
              <p:nvSpPr>
                <p:cNvPr id="28" name="ïśľiḓé">
                  <a:extLst>
                    <a:ext uri="{FF2B5EF4-FFF2-40B4-BE49-F238E27FC236}">
                      <a16:creationId xmlns:a16="http://schemas.microsoft.com/office/drawing/2014/main" id="{FDF97805-172D-4F03-BE61-8E3C8C7CDA8F}"/>
                    </a:ext>
                  </a:extLst>
                </p:cNvPr>
                <p:cNvSpPr/>
                <p:nvPr/>
              </p:nvSpPr>
              <p:spPr>
                <a:xfrm>
                  <a:off x="5839622" y="2191652"/>
                  <a:ext cx="522378" cy="522378"/>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25C1FB"/>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29" name="ïŝliḍé">
                  <a:extLst>
                    <a:ext uri="{FF2B5EF4-FFF2-40B4-BE49-F238E27FC236}">
                      <a16:creationId xmlns:a16="http://schemas.microsoft.com/office/drawing/2014/main" id="{CA901155-DE33-4740-A1E3-9956CE3A37B3}"/>
                    </a:ext>
                  </a:extLst>
                </p:cNvPr>
                <p:cNvSpPr/>
                <p:nvPr/>
              </p:nvSpPr>
              <p:spPr bwMode="auto">
                <a:xfrm>
                  <a:off x="5956802" y="2306549"/>
                  <a:ext cx="288018" cy="292579"/>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chemeClr val="bg1"/>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grpSp>
            <p:nvGrpSpPr>
              <p:cNvPr id="25" name="iṩ1ïḋé">
                <a:extLst>
                  <a:ext uri="{FF2B5EF4-FFF2-40B4-BE49-F238E27FC236}">
                    <a16:creationId xmlns:a16="http://schemas.microsoft.com/office/drawing/2014/main" id="{96CB6D30-A2FF-4D0E-9A89-D80AEFB641A5}"/>
                  </a:ext>
                </a:extLst>
              </p:cNvPr>
              <p:cNvGrpSpPr/>
              <p:nvPr/>
            </p:nvGrpSpPr>
            <p:grpSpPr>
              <a:xfrm>
                <a:off x="8130565" y="1365407"/>
                <a:ext cx="3389923" cy="1062720"/>
                <a:chOff x="831802" y="3912072"/>
                <a:chExt cx="2474198" cy="1062720"/>
              </a:xfrm>
            </p:grpSpPr>
            <p:sp>
              <p:nvSpPr>
                <p:cNvPr id="26" name="îṧļíďe">
                  <a:extLst>
                    <a:ext uri="{FF2B5EF4-FFF2-40B4-BE49-F238E27FC236}">
                      <a16:creationId xmlns:a16="http://schemas.microsoft.com/office/drawing/2014/main" id="{4F825369-3022-47BF-BD0B-DD49B01EAE38}"/>
                    </a:ext>
                  </a:extLst>
                </p:cNvPr>
                <p:cNvSpPr/>
                <p:nvPr/>
              </p:nvSpPr>
              <p:spPr>
                <a:xfrm>
                  <a:off x="831802" y="4364531"/>
                  <a:ext cx="2474198" cy="610261"/>
                </a:xfrm>
                <a:prstGeom prst="snip2SameRect">
                  <a:avLst>
                    <a:gd name="adj1" fmla="val 0"/>
                    <a:gd name="adj2" fmla="val 0"/>
                  </a:avLst>
                </a:prstGeom>
                <a:ln>
                  <a:noFill/>
                </a:ln>
              </p:spPr>
              <p:txBody>
                <a:bodyPr wrap="square" anchor="t">
                  <a:normAutofit/>
                </a:bodyPr>
                <a:lstStyle/>
                <a:p>
                  <a:pPr marL="228594" indent="-228594">
                    <a:lnSpc>
                      <a:spcPct val="120000"/>
                    </a:lnSpc>
                    <a:buFont typeface="Arial" pitchFamily="34" charset="0"/>
                    <a:buChar char="•"/>
                    <a:tabLst>
                      <a:tab pos="228594" algn="l"/>
                    </a:tabLst>
                    <a:defRPr/>
                  </a:pPr>
                  <a:r>
                    <a:rPr lang="zh-CN" altLang="en-US" sz="900" dirty="0"/>
                    <a:t>面相所有客户，提供通用的平台基础的移动办公功能。</a:t>
                  </a:r>
                  <a:endParaRPr lang="en-US" altLang="zh-CN" sz="900" dirty="0"/>
                </a:p>
                <a:p>
                  <a:pPr marL="228594" indent="-228594">
                    <a:lnSpc>
                      <a:spcPct val="120000"/>
                    </a:lnSpc>
                    <a:buFont typeface="Arial" pitchFamily="34" charset="0"/>
                    <a:buChar char="•"/>
                    <a:tabLst>
                      <a:tab pos="228594" algn="l"/>
                    </a:tabLst>
                    <a:defRPr/>
                  </a:pPr>
                  <a:r>
                    <a:rPr lang="zh-CN" altLang="en-US" sz="900" dirty="0"/>
                    <a:t>典型应用：业务审批、</a:t>
                  </a:r>
                  <a:r>
                    <a:rPr lang="en-US" altLang="zh-CN" sz="900" dirty="0"/>
                    <a:t>IT</a:t>
                  </a:r>
                  <a:r>
                    <a:rPr lang="zh-CN" altLang="en-US" sz="900" dirty="0"/>
                    <a:t>管理、业务监控、动态密码。</a:t>
                  </a:r>
                  <a:endParaRPr lang="en-US" altLang="zh-CN" sz="900" dirty="0"/>
                </a:p>
              </p:txBody>
            </p:sp>
            <p:sp>
              <p:nvSpPr>
                <p:cNvPr id="27" name="ïs1îḋè">
                  <a:extLst>
                    <a:ext uri="{FF2B5EF4-FFF2-40B4-BE49-F238E27FC236}">
                      <a16:creationId xmlns:a16="http://schemas.microsoft.com/office/drawing/2014/main" id="{9E516C1A-28BA-4C9D-807E-2F62671A1E96}"/>
                    </a:ext>
                  </a:extLst>
                </p:cNvPr>
                <p:cNvSpPr txBox="1"/>
                <p:nvPr/>
              </p:nvSpPr>
              <p:spPr bwMode="auto">
                <a:xfrm>
                  <a:off x="831802" y="3912072"/>
                  <a:ext cx="2474198"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600" b="1" dirty="0">
                      <a:solidFill>
                        <a:srgbClr val="25C1FB"/>
                      </a:solidFill>
                    </a:rPr>
                    <a:t>平台基础移动办公应用</a:t>
                  </a:r>
                  <a:endParaRPr lang="en-US" altLang="zh-CN" sz="1600" b="1" dirty="0">
                    <a:solidFill>
                      <a:srgbClr val="25C1FB"/>
                    </a:solidFill>
                  </a:endParaRPr>
                </a:p>
              </p:txBody>
            </p:sp>
          </p:grpSp>
        </p:grpSp>
        <p:grpSp>
          <p:nvGrpSpPr>
            <p:cNvPr id="6" name="ïṣlíďê">
              <a:extLst>
                <a:ext uri="{FF2B5EF4-FFF2-40B4-BE49-F238E27FC236}">
                  <a16:creationId xmlns:a16="http://schemas.microsoft.com/office/drawing/2014/main" id="{746C90AC-E534-49E8-AECA-C3C53EF0D84B}"/>
                </a:ext>
              </a:extLst>
            </p:cNvPr>
            <p:cNvGrpSpPr/>
            <p:nvPr/>
          </p:nvGrpSpPr>
          <p:grpSpPr>
            <a:xfrm>
              <a:off x="7412166" y="3023237"/>
              <a:ext cx="4040698" cy="1062720"/>
              <a:chOff x="7479790" y="1365407"/>
              <a:chExt cx="4040698" cy="1062720"/>
            </a:xfrm>
          </p:grpSpPr>
          <p:grpSp>
            <p:nvGrpSpPr>
              <p:cNvPr id="18" name="îṥľïďe">
                <a:extLst>
                  <a:ext uri="{FF2B5EF4-FFF2-40B4-BE49-F238E27FC236}">
                    <a16:creationId xmlns:a16="http://schemas.microsoft.com/office/drawing/2014/main" id="{8D849BBD-E481-4A86-8E5A-4EC7C352C8A6}"/>
                  </a:ext>
                </a:extLst>
              </p:cNvPr>
              <p:cNvGrpSpPr/>
              <p:nvPr/>
            </p:nvGrpSpPr>
            <p:grpSpPr>
              <a:xfrm>
                <a:off x="7479790" y="1541479"/>
                <a:ext cx="475490" cy="475488"/>
                <a:chOff x="5839622" y="2191652"/>
                <a:chExt cx="522378" cy="522378"/>
              </a:xfrm>
            </p:grpSpPr>
            <p:sp>
              <p:nvSpPr>
                <p:cNvPr id="22" name="îŝḷîde">
                  <a:extLst>
                    <a:ext uri="{FF2B5EF4-FFF2-40B4-BE49-F238E27FC236}">
                      <a16:creationId xmlns:a16="http://schemas.microsoft.com/office/drawing/2014/main" id="{109C1624-3527-488E-AEB1-8A8942A82D06}"/>
                    </a:ext>
                  </a:extLst>
                </p:cNvPr>
                <p:cNvSpPr/>
                <p:nvPr/>
              </p:nvSpPr>
              <p:spPr>
                <a:xfrm>
                  <a:off x="5839622" y="2191652"/>
                  <a:ext cx="522378" cy="522378"/>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1771EA"/>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23" name="ïS1îḑê">
                  <a:extLst>
                    <a:ext uri="{FF2B5EF4-FFF2-40B4-BE49-F238E27FC236}">
                      <a16:creationId xmlns:a16="http://schemas.microsoft.com/office/drawing/2014/main" id="{16A36CA2-C805-4E20-9EA1-02104D40954B}"/>
                    </a:ext>
                  </a:extLst>
                </p:cNvPr>
                <p:cNvSpPr/>
                <p:nvPr/>
              </p:nvSpPr>
              <p:spPr bwMode="auto">
                <a:xfrm>
                  <a:off x="5954521" y="2347270"/>
                  <a:ext cx="292579" cy="21113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dirty="0"/>
                </a:p>
              </p:txBody>
            </p:sp>
          </p:grpSp>
          <p:grpSp>
            <p:nvGrpSpPr>
              <p:cNvPr id="19" name="ísḻídê">
                <a:extLst>
                  <a:ext uri="{FF2B5EF4-FFF2-40B4-BE49-F238E27FC236}">
                    <a16:creationId xmlns:a16="http://schemas.microsoft.com/office/drawing/2014/main" id="{56231355-7436-4CE1-AE35-26939461FCD4}"/>
                  </a:ext>
                </a:extLst>
              </p:cNvPr>
              <p:cNvGrpSpPr/>
              <p:nvPr/>
            </p:nvGrpSpPr>
            <p:grpSpPr>
              <a:xfrm>
                <a:off x="8130565" y="1365407"/>
                <a:ext cx="3389923" cy="1062720"/>
                <a:chOff x="831802" y="3912072"/>
                <a:chExt cx="2474198" cy="1062720"/>
              </a:xfrm>
            </p:grpSpPr>
            <p:sp>
              <p:nvSpPr>
                <p:cNvPr id="20" name="îş1ídè">
                  <a:extLst>
                    <a:ext uri="{FF2B5EF4-FFF2-40B4-BE49-F238E27FC236}">
                      <a16:creationId xmlns:a16="http://schemas.microsoft.com/office/drawing/2014/main" id="{CAC80649-D8A7-4192-A48B-9F0BE4595ACB}"/>
                    </a:ext>
                  </a:extLst>
                </p:cNvPr>
                <p:cNvSpPr/>
                <p:nvPr/>
              </p:nvSpPr>
              <p:spPr>
                <a:xfrm>
                  <a:off x="831802" y="4364531"/>
                  <a:ext cx="2474198" cy="610261"/>
                </a:xfrm>
                <a:prstGeom prst="snip2SameRect">
                  <a:avLst>
                    <a:gd name="adj1" fmla="val 0"/>
                    <a:gd name="adj2" fmla="val 0"/>
                  </a:avLst>
                </a:prstGeom>
                <a:ln>
                  <a:noFill/>
                </a:ln>
              </p:spPr>
              <p:txBody>
                <a:bodyPr wrap="square" anchor="t">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28594" indent="-228594">
                    <a:lnSpc>
                      <a:spcPct val="120000"/>
                    </a:lnSpc>
                    <a:buFont typeface="Arial" pitchFamily="34" charset="0"/>
                    <a:buChar char="•"/>
                    <a:tabLst>
                      <a:tab pos="228594" algn="l"/>
                    </a:tabLst>
                    <a:defRPr/>
                  </a:pPr>
                  <a:r>
                    <a:rPr lang="zh-CN" altLang="en-US" sz="900" dirty="0"/>
                    <a:t>面向财务云、供应链云、制造云、全渠道云、移动办公云的客户提供深入具体业务场景的移动应用。</a:t>
                  </a:r>
                  <a:endParaRPr lang="en-US" altLang="zh-CN" sz="900" dirty="0"/>
                </a:p>
                <a:p>
                  <a:pPr marL="228594" indent="-228594">
                    <a:lnSpc>
                      <a:spcPct val="120000"/>
                    </a:lnSpc>
                    <a:buFont typeface="Arial" pitchFamily="34" charset="0"/>
                    <a:buChar char="•"/>
                    <a:tabLst>
                      <a:tab pos="228594" algn="l"/>
                    </a:tabLst>
                    <a:defRPr/>
                  </a:pPr>
                  <a:r>
                    <a:rPr lang="zh-CN" altLang="en-US" sz="900" dirty="0"/>
                    <a:t>目前已提供</a:t>
                  </a:r>
                  <a:r>
                    <a:rPr lang="en-US" altLang="zh-CN" sz="900" dirty="0"/>
                    <a:t>10</a:t>
                  </a:r>
                  <a:r>
                    <a:rPr lang="zh-CN" altLang="en-US" sz="900" dirty="0"/>
                    <a:t>余款。</a:t>
                  </a:r>
                  <a:endParaRPr lang="en-US" altLang="zh-CN" sz="900" dirty="0"/>
                </a:p>
              </p:txBody>
            </p:sp>
            <p:sp>
              <p:nvSpPr>
                <p:cNvPr id="21" name="íSľîḍé">
                  <a:extLst>
                    <a:ext uri="{FF2B5EF4-FFF2-40B4-BE49-F238E27FC236}">
                      <a16:creationId xmlns:a16="http://schemas.microsoft.com/office/drawing/2014/main" id="{E0A7F84C-A261-4D1E-94C3-A37BC721089C}"/>
                    </a:ext>
                  </a:extLst>
                </p:cNvPr>
                <p:cNvSpPr txBox="1"/>
                <p:nvPr/>
              </p:nvSpPr>
              <p:spPr bwMode="auto">
                <a:xfrm>
                  <a:off x="831802" y="3912072"/>
                  <a:ext cx="2474198"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600" b="1" dirty="0">
                      <a:solidFill>
                        <a:srgbClr val="1771EA"/>
                      </a:solidFill>
                    </a:rPr>
                    <a:t>业务移动应用</a:t>
                  </a:r>
                  <a:endParaRPr lang="en-US" altLang="zh-CN" sz="1600" b="1" dirty="0">
                    <a:solidFill>
                      <a:srgbClr val="1771EA"/>
                    </a:solidFill>
                  </a:endParaRPr>
                </a:p>
              </p:txBody>
            </p:sp>
          </p:grpSp>
        </p:grpSp>
        <p:grpSp>
          <p:nvGrpSpPr>
            <p:cNvPr id="7" name="íšļïḓè">
              <a:extLst>
                <a:ext uri="{FF2B5EF4-FFF2-40B4-BE49-F238E27FC236}">
                  <a16:creationId xmlns:a16="http://schemas.microsoft.com/office/drawing/2014/main" id="{B1617264-2F75-4B6F-80B1-CB19FC779AC1}"/>
                </a:ext>
              </a:extLst>
            </p:cNvPr>
            <p:cNvGrpSpPr/>
            <p:nvPr/>
          </p:nvGrpSpPr>
          <p:grpSpPr>
            <a:xfrm>
              <a:off x="7412166" y="4203555"/>
              <a:ext cx="4040698" cy="1062720"/>
              <a:chOff x="7479790" y="1365407"/>
              <a:chExt cx="4040698" cy="1062720"/>
            </a:xfrm>
          </p:grpSpPr>
          <p:grpSp>
            <p:nvGrpSpPr>
              <p:cNvPr id="12" name="íṣḷïḑe">
                <a:extLst>
                  <a:ext uri="{FF2B5EF4-FFF2-40B4-BE49-F238E27FC236}">
                    <a16:creationId xmlns:a16="http://schemas.microsoft.com/office/drawing/2014/main" id="{7E8FDB7E-8EFA-4094-81FD-989693FE9FAB}"/>
                  </a:ext>
                </a:extLst>
              </p:cNvPr>
              <p:cNvGrpSpPr/>
              <p:nvPr/>
            </p:nvGrpSpPr>
            <p:grpSpPr>
              <a:xfrm>
                <a:off x="7479790" y="1541479"/>
                <a:ext cx="475490" cy="475488"/>
                <a:chOff x="5839622" y="2191652"/>
                <a:chExt cx="522378" cy="522378"/>
              </a:xfrm>
            </p:grpSpPr>
            <p:sp>
              <p:nvSpPr>
                <p:cNvPr id="16" name="íṣḷîḍè">
                  <a:extLst>
                    <a:ext uri="{FF2B5EF4-FFF2-40B4-BE49-F238E27FC236}">
                      <a16:creationId xmlns:a16="http://schemas.microsoft.com/office/drawing/2014/main" id="{89F4FE46-987D-4766-AE5B-36ECF98E3DF5}"/>
                    </a:ext>
                  </a:extLst>
                </p:cNvPr>
                <p:cNvSpPr/>
                <p:nvPr/>
              </p:nvSpPr>
              <p:spPr>
                <a:xfrm>
                  <a:off x="5839622" y="2191652"/>
                  <a:ext cx="522378" cy="522378"/>
                </a:xfrm>
                <a:custGeom>
                  <a:avLst/>
                  <a:gdLst>
                    <a:gd name="connsiteX0" fmla="*/ 0 w 670873"/>
                    <a:gd name="connsiteY0" fmla="*/ 335437 h 670873"/>
                    <a:gd name="connsiteX1" fmla="*/ 335437 w 670873"/>
                    <a:gd name="connsiteY1" fmla="*/ 0 h 670873"/>
                    <a:gd name="connsiteX2" fmla="*/ 670874 w 670873"/>
                    <a:gd name="connsiteY2" fmla="*/ 335437 h 670873"/>
                    <a:gd name="connsiteX3" fmla="*/ 335437 w 670873"/>
                    <a:gd name="connsiteY3" fmla="*/ 670874 h 670873"/>
                    <a:gd name="connsiteX4" fmla="*/ 0 w 670873"/>
                    <a:gd name="connsiteY4" fmla="*/ 335437 h 67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73" h="670873">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rgbClr val="24215F"/>
                </a:solidFill>
                <a:ln w="28575">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17" name="iś1iḍe">
                  <a:extLst>
                    <a:ext uri="{FF2B5EF4-FFF2-40B4-BE49-F238E27FC236}">
                      <a16:creationId xmlns:a16="http://schemas.microsoft.com/office/drawing/2014/main" id="{EEADBCA8-A66D-4959-AF85-01CE976F5E61}"/>
                    </a:ext>
                  </a:extLst>
                </p:cNvPr>
                <p:cNvSpPr/>
                <p:nvPr/>
              </p:nvSpPr>
              <p:spPr bwMode="auto">
                <a:xfrm>
                  <a:off x="5954521" y="2306741"/>
                  <a:ext cx="292579" cy="29219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grpSp>
            <p:nvGrpSpPr>
              <p:cNvPr id="13" name="işľidê">
                <a:extLst>
                  <a:ext uri="{FF2B5EF4-FFF2-40B4-BE49-F238E27FC236}">
                    <a16:creationId xmlns:a16="http://schemas.microsoft.com/office/drawing/2014/main" id="{61AC104E-EC59-4D7F-B33E-E6550BBE599A}"/>
                  </a:ext>
                </a:extLst>
              </p:cNvPr>
              <p:cNvGrpSpPr/>
              <p:nvPr/>
            </p:nvGrpSpPr>
            <p:grpSpPr>
              <a:xfrm>
                <a:off x="8130565" y="1365407"/>
                <a:ext cx="3389923" cy="1062720"/>
                <a:chOff x="831802" y="3912072"/>
                <a:chExt cx="2474198" cy="1062720"/>
              </a:xfrm>
            </p:grpSpPr>
            <p:sp>
              <p:nvSpPr>
                <p:cNvPr id="14" name="ïśḷiḋè">
                  <a:extLst>
                    <a:ext uri="{FF2B5EF4-FFF2-40B4-BE49-F238E27FC236}">
                      <a16:creationId xmlns:a16="http://schemas.microsoft.com/office/drawing/2014/main" id="{8008D874-B7D7-4825-A45E-3E2F5F830DD9}"/>
                    </a:ext>
                  </a:extLst>
                </p:cNvPr>
                <p:cNvSpPr/>
                <p:nvPr/>
              </p:nvSpPr>
              <p:spPr>
                <a:xfrm>
                  <a:off x="831802" y="4364531"/>
                  <a:ext cx="2474198" cy="610261"/>
                </a:xfrm>
                <a:prstGeom prst="snip2SameRect">
                  <a:avLst>
                    <a:gd name="adj1" fmla="val 0"/>
                    <a:gd name="adj2" fmla="val 0"/>
                  </a:avLst>
                </a:prstGeom>
                <a:ln>
                  <a:noFill/>
                </a:ln>
              </p:spPr>
              <p:txBody>
                <a:bodyPr wrap="square" anchor="t">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28594" indent="-228594">
                    <a:lnSpc>
                      <a:spcPct val="120000"/>
                    </a:lnSpc>
                    <a:buFont typeface="Arial" pitchFamily="34" charset="0"/>
                    <a:buChar char="•"/>
                    <a:tabLst>
                      <a:tab pos="228594" algn="l"/>
                    </a:tabLst>
                    <a:defRPr/>
                  </a:pPr>
                  <a:r>
                    <a:rPr lang="zh-CN" altLang="en-US" sz="900" dirty="0"/>
                    <a:t>面向有个性化移动业务需求的客户，对于标准产品未覆盖的业务场景，自行设计和开发移动应用。</a:t>
                  </a:r>
                  <a:endParaRPr lang="en-US" altLang="zh-CN" sz="900" dirty="0"/>
                </a:p>
                <a:p>
                  <a:pPr marL="228594" indent="-228594">
                    <a:lnSpc>
                      <a:spcPct val="120000"/>
                    </a:lnSpc>
                    <a:buFont typeface="Arial" pitchFamily="34" charset="0"/>
                    <a:buChar char="•"/>
                    <a:tabLst>
                      <a:tab pos="228594" algn="l"/>
                    </a:tabLst>
                    <a:defRPr/>
                  </a:pPr>
                  <a:r>
                    <a:rPr lang="zh-CN" altLang="en-US" sz="900" dirty="0"/>
                    <a:t>通过移动</a:t>
                  </a:r>
                  <a:r>
                    <a:rPr lang="en-US" altLang="zh-CN" sz="900" dirty="0"/>
                    <a:t>BOS</a:t>
                  </a:r>
                  <a:r>
                    <a:rPr lang="zh-CN" altLang="en-US" sz="900" dirty="0"/>
                    <a:t>平台和</a:t>
                  </a:r>
                  <a:r>
                    <a:rPr lang="en-US" altLang="zh-CN" sz="900" dirty="0"/>
                    <a:t>Web</a:t>
                  </a:r>
                  <a:r>
                    <a:rPr lang="zh-CN" altLang="en-US" sz="900" dirty="0"/>
                    <a:t>技术自行开发移动应用。</a:t>
                  </a:r>
                  <a:endParaRPr lang="en-US" altLang="zh-CN" sz="900" dirty="0"/>
                </a:p>
                <a:p>
                  <a:pPr marL="228594" indent="-228594">
                    <a:lnSpc>
                      <a:spcPct val="120000"/>
                    </a:lnSpc>
                    <a:buFont typeface="Arial" pitchFamily="34" charset="0"/>
                    <a:buChar char="•"/>
                    <a:tabLst>
                      <a:tab pos="228594" algn="l"/>
                    </a:tabLst>
                    <a:defRPr/>
                  </a:pPr>
                  <a:endParaRPr lang="en-US" altLang="zh-CN" sz="900" dirty="0"/>
                </a:p>
              </p:txBody>
            </p:sp>
            <p:sp>
              <p:nvSpPr>
                <p:cNvPr id="15" name="íş1îḓê">
                  <a:extLst>
                    <a:ext uri="{FF2B5EF4-FFF2-40B4-BE49-F238E27FC236}">
                      <a16:creationId xmlns:a16="http://schemas.microsoft.com/office/drawing/2014/main" id="{FD753CEA-6BDA-4C08-978E-002809C3D1D2}"/>
                    </a:ext>
                  </a:extLst>
                </p:cNvPr>
                <p:cNvSpPr txBox="1"/>
                <p:nvPr/>
              </p:nvSpPr>
              <p:spPr bwMode="auto">
                <a:xfrm>
                  <a:off x="831802" y="3912072"/>
                  <a:ext cx="2474198"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600" b="1" dirty="0">
                      <a:solidFill>
                        <a:srgbClr val="24215F"/>
                      </a:solidFill>
                    </a:rPr>
                    <a:t>企业自建移动应用</a:t>
                  </a:r>
                  <a:endParaRPr lang="en-US" altLang="zh-CN" sz="1600" b="1" dirty="0">
                    <a:solidFill>
                      <a:srgbClr val="24215F"/>
                    </a:solidFill>
                  </a:endParaRPr>
                </a:p>
              </p:txBody>
            </p:sp>
          </p:grpSp>
        </p:grpSp>
        <p:cxnSp>
          <p:nvCxnSpPr>
            <p:cNvPr id="8" name="直接连接符 7">
              <a:extLst>
                <a:ext uri="{FF2B5EF4-FFF2-40B4-BE49-F238E27FC236}">
                  <a16:creationId xmlns:a16="http://schemas.microsoft.com/office/drawing/2014/main" id="{298A2228-6881-4820-93F7-43255A09504D}"/>
                </a:ext>
              </a:extLst>
            </p:cNvPr>
            <p:cNvCxnSpPr>
              <a:cxnSpLocks/>
            </p:cNvCxnSpPr>
            <p:nvPr/>
          </p:nvCxnSpPr>
          <p:spPr>
            <a:xfrm>
              <a:off x="8121000" y="2951359"/>
              <a:ext cx="339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BD72888-E6F1-42E0-BFAA-6DAC79468687}"/>
                </a:ext>
              </a:extLst>
            </p:cNvPr>
            <p:cNvCxnSpPr>
              <a:cxnSpLocks/>
            </p:cNvCxnSpPr>
            <p:nvPr/>
          </p:nvCxnSpPr>
          <p:spPr>
            <a:xfrm>
              <a:off x="8121000" y="4112647"/>
              <a:ext cx="339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03E39-424D-44B5-93E6-8D0CA45423DC}"/>
                </a:ext>
              </a:extLst>
            </p:cNvPr>
            <p:cNvCxnSpPr>
              <a:cxnSpLocks/>
            </p:cNvCxnSpPr>
            <p:nvPr/>
          </p:nvCxnSpPr>
          <p:spPr>
            <a:xfrm>
              <a:off x="8121000" y="5273935"/>
              <a:ext cx="339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802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DA11E-4089-4EC6-8459-C7E88A3D80EB}"/>
              </a:ext>
            </a:extLst>
          </p:cNvPr>
          <p:cNvSpPr>
            <a:spLocks noGrp="1"/>
          </p:cNvSpPr>
          <p:nvPr>
            <p:ph type="title"/>
          </p:nvPr>
        </p:nvSpPr>
        <p:spPr/>
        <p:txBody>
          <a:bodyPr/>
          <a:lstStyle/>
          <a:p>
            <a:r>
              <a:rPr lang="zh-CN" altLang="en-US" dirty="0"/>
              <a:t>应用介绍</a:t>
            </a:r>
          </a:p>
        </p:txBody>
      </p:sp>
    </p:spTree>
    <p:extLst>
      <p:ext uri="{BB962C8B-B14F-4D97-AF65-F5344CB8AC3E}">
        <p14:creationId xmlns:p14="http://schemas.microsoft.com/office/powerpoint/2010/main" val="88718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9E6-413E-4F40-A38C-8A8E86CCF5CC}"/>
              </a:ext>
            </a:extLst>
          </p:cNvPr>
          <p:cNvSpPr>
            <a:spLocks noGrp="1"/>
          </p:cNvSpPr>
          <p:nvPr>
            <p:ph type="title"/>
          </p:nvPr>
        </p:nvSpPr>
        <p:spPr/>
        <p:txBody>
          <a:bodyPr/>
          <a:lstStyle/>
          <a:p>
            <a:r>
              <a:rPr lang="zh-CN" altLang="en-US" dirty="0">
                <a:solidFill>
                  <a:srgbClr val="1771EA"/>
                </a:solidFill>
              </a:rPr>
              <a:t>业务移动应用：财务云篇</a:t>
            </a:r>
          </a:p>
        </p:txBody>
      </p:sp>
      <p:grpSp>
        <p:nvGrpSpPr>
          <p:cNvPr id="3" name="09b92393-84a7-4557-a056-636b1b68d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96508F-DCE3-4056-BEAE-1D7581413582}"/>
              </a:ext>
            </a:extLst>
          </p:cNvPr>
          <p:cNvGrpSpPr>
            <a:grpSpLocks noChangeAspect="1"/>
          </p:cNvGrpSpPr>
          <p:nvPr>
            <p:custDataLst>
              <p:tags r:id="rId1"/>
            </p:custDataLst>
          </p:nvPr>
        </p:nvGrpSpPr>
        <p:grpSpPr>
          <a:xfrm>
            <a:off x="671514" y="1500305"/>
            <a:ext cx="10535335" cy="5005815"/>
            <a:chOff x="671514" y="1500305"/>
            <a:chExt cx="10535335" cy="5005815"/>
          </a:xfrm>
        </p:grpSpPr>
        <p:grpSp>
          <p:nvGrpSpPr>
            <p:cNvPr id="4" name="îŝ1îde">
              <a:extLst>
                <a:ext uri="{FF2B5EF4-FFF2-40B4-BE49-F238E27FC236}">
                  <a16:creationId xmlns:a16="http://schemas.microsoft.com/office/drawing/2014/main" id="{01EC8C19-12C2-4C47-8570-B6B0E07C0611}"/>
                </a:ext>
              </a:extLst>
            </p:cNvPr>
            <p:cNvGrpSpPr/>
            <p:nvPr/>
          </p:nvGrpSpPr>
          <p:grpSpPr>
            <a:xfrm>
              <a:off x="1010816" y="4037370"/>
              <a:ext cx="1860551" cy="227167"/>
              <a:chOff x="1222167" y="4304931"/>
              <a:chExt cx="1860551" cy="227167"/>
            </a:xfrm>
          </p:grpSpPr>
          <p:cxnSp>
            <p:nvCxnSpPr>
              <p:cNvPr id="36" name="直接连接符 35">
                <a:extLst>
                  <a:ext uri="{FF2B5EF4-FFF2-40B4-BE49-F238E27FC236}">
                    <a16:creationId xmlns:a16="http://schemas.microsoft.com/office/drawing/2014/main" id="{2103EECD-4801-415A-B409-7CB97906A15B}"/>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íS1iďè">
                <a:extLst>
                  <a:ext uri="{FF2B5EF4-FFF2-40B4-BE49-F238E27FC236}">
                    <a16:creationId xmlns:a16="http://schemas.microsoft.com/office/drawing/2014/main" id="{F4A45568-7427-43D0-99E7-1EE5E945FB4E}"/>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ṣḻiḓe">
                <a:extLst>
                  <a:ext uri="{FF2B5EF4-FFF2-40B4-BE49-F238E27FC236}">
                    <a16:creationId xmlns:a16="http://schemas.microsoft.com/office/drawing/2014/main" id="{0132A8FA-A546-4C53-8F07-B5ED2A018D8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9" name="直接连接符 38">
                <a:extLst>
                  <a:ext uri="{FF2B5EF4-FFF2-40B4-BE49-F238E27FC236}">
                    <a16:creationId xmlns:a16="http://schemas.microsoft.com/office/drawing/2014/main" id="{8E8AD154-5771-4DFC-97E2-DD7F0DF285A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ïṥ1ïḓé">
              <a:extLst>
                <a:ext uri="{FF2B5EF4-FFF2-40B4-BE49-F238E27FC236}">
                  <a16:creationId xmlns:a16="http://schemas.microsoft.com/office/drawing/2014/main" id="{3D328CD0-E1A0-4F41-B9CC-2DF3FFCC0179}"/>
                </a:ext>
              </a:extLst>
            </p:cNvPr>
            <p:cNvSpPr/>
            <p:nvPr/>
          </p:nvSpPr>
          <p:spPr>
            <a:xfrm>
              <a:off x="1010857" y="1500305"/>
              <a:ext cx="1860468" cy="1810713"/>
            </a:xfrm>
            <a:prstGeom prst="roundRect">
              <a:avLst>
                <a:gd name="adj" fmla="val 50000"/>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 name="iṧ1îḋê">
              <a:extLst>
                <a:ext uri="{FF2B5EF4-FFF2-40B4-BE49-F238E27FC236}">
                  <a16:creationId xmlns:a16="http://schemas.microsoft.com/office/drawing/2014/main" id="{D28183DE-F47D-4463-9155-388C63B9E376}"/>
                </a:ext>
              </a:extLst>
            </p:cNvPr>
            <p:cNvSpPr/>
            <p:nvPr/>
          </p:nvSpPr>
          <p:spPr>
            <a:xfrm>
              <a:off x="671514" y="4389221"/>
              <a:ext cx="2539155" cy="968462"/>
            </a:xfrm>
            <a:prstGeom prst="rect">
              <a:avLst/>
            </a:prstGeom>
          </p:spPr>
          <p:txBody>
            <a:bodyPr wrap="square">
              <a:normAutofit/>
            </a:bodyPr>
            <a:lstStyle/>
            <a:p>
              <a:pPr algn="ctr">
                <a:lnSpc>
                  <a:spcPct val="150000"/>
                </a:lnSpc>
                <a:tabLst>
                  <a:tab pos="228594" algn="l"/>
                </a:tabLst>
                <a:defRPr/>
              </a:pPr>
              <a:r>
                <a:rPr lang="zh-CN" altLang="en-US" sz="1100" dirty="0"/>
                <a:t>人人财务 经营洞见</a:t>
              </a:r>
              <a:endParaRPr lang="en-US" altLang="zh-CN" sz="1100" dirty="0"/>
            </a:p>
          </p:txBody>
        </p:sp>
        <p:sp>
          <p:nvSpPr>
            <p:cNvPr id="7" name="ïŝḻîḑê">
              <a:extLst>
                <a:ext uri="{FF2B5EF4-FFF2-40B4-BE49-F238E27FC236}">
                  <a16:creationId xmlns:a16="http://schemas.microsoft.com/office/drawing/2014/main" id="{694D0EB5-F88C-4A8A-BEBF-96666A67E903}"/>
                </a:ext>
              </a:extLst>
            </p:cNvPr>
            <p:cNvSpPr/>
            <p:nvPr/>
          </p:nvSpPr>
          <p:spPr>
            <a:xfrm>
              <a:off x="672091" y="3452436"/>
              <a:ext cx="2538000" cy="338554"/>
            </a:xfrm>
            <a:prstGeom prst="rect">
              <a:avLst/>
            </a:prstGeom>
          </p:spPr>
          <p:txBody>
            <a:bodyPr wrap="none">
              <a:normAutofit lnSpcReduction="10000"/>
            </a:bodyPr>
            <a:lstStyle/>
            <a:p>
              <a:pPr algn="ctr"/>
              <a:r>
                <a:rPr lang="zh-CN" altLang="en-US" b="1" dirty="0"/>
                <a:t>阿米巴经营</a:t>
              </a:r>
              <a:endParaRPr lang="en-US" altLang="zh-CN" b="1" dirty="0"/>
            </a:p>
          </p:txBody>
        </p:sp>
        <p:sp>
          <p:nvSpPr>
            <p:cNvPr id="8" name="i$1íḍê">
              <a:extLst>
                <a:ext uri="{FF2B5EF4-FFF2-40B4-BE49-F238E27FC236}">
                  <a16:creationId xmlns:a16="http://schemas.microsoft.com/office/drawing/2014/main" id="{45EE5E3A-41FA-4E27-84F3-A57525F4A4A8}"/>
                </a:ext>
              </a:extLst>
            </p:cNvPr>
            <p:cNvSpPr/>
            <p:nvPr/>
          </p:nvSpPr>
          <p:spPr>
            <a:xfrm>
              <a:off x="672091" y="3790990"/>
              <a:ext cx="2538000" cy="307777"/>
            </a:xfrm>
            <a:prstGeom prst="rect">
              <a:avLst/>
            </a:prstGeom>
            <a:noFill/>
          </p:spPr>
          <p:txBody>
            <a:bodyPr wrap="none">
              <a:normAutofit/>
            </a:bodyPr>
            <a:lstStyle/>
            <a:p>
              <a:pPr algn="ctr">
                <a:buClr>
                  <a:srgbClr val="E24848"/>
                </a:buClr>
              </a:pPr>
              <a:r>
                <a:rPr lang="zh-CN" altLang="en-US" sz="1200" noProof="1"/>
                <a:t>全员</a:t>
              </a:r>
            </a:p>
          </p:txBody>
        </p:sp>
        <p:sp>
          <p:nvSpPr>
            <p:cNvPr id="9" name="ïṥḻïḋe">
              <a:extLst>
                <a:ext uri="{FF2B5EF4-FFF2-40B4-BE49-F238E27FC236}">
                  <a16:creationId xmlns:a16="http://schemas.microsoft.com/office/drawing/2014/main" id="{3A3916C5-2491-4E39-93D9-6BC63025617B}"/>
                </a:ext>
              </a:extLst>
            </p:cNvPr>
            <p:cNvSpPr/>
            <p:nvPr/>
          </p:nvSpPr>
          <p:spPr>
            <a:xfrm>
              <a:off x="3441463"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保证资金安全，提高支付效率。</a:t>
              </a:r>
              <a:endParaRPr lang="en-US" altLang="zh-CN" sz="1100" dirty="0"/>
            </a:p>
          </p:txBody>
        </p:sp>
        <p:sp>
          <p:nvSpPr>
            <p:cNvPr id="10" name="iṣ1îḋé">
              <a:extLst>
                <a:ext uri="{FF2B5EF4-FFF2-40B4-BE49-F238E27FC236}">
                  <a16:creationId xmlns:a16="http://schemas.microsoft.com/office/drawing/2014/main" id="{010EF345-14EF-429B-9421-40FDCF2E95EE}"/>
                </a:ext>
              </a:extLst>
            </p:cNvPr>
            <p:cNvSpPr/>
            <p:nvPr/>
          </p:nvSpPr>
          <p:spPr>
            <a:xfrm>
              <a:off x="3442040" y="3452435"/>
              <a:ext cx="2538000" cy="338554"/>
            </a:xfrm>
            <a:prstGeom prst="rect">
              <a:avLst/>
            </a:prstGeom>
          </p:spPr>
          <p:txBody>
            <a:bodyPr wrap="none">
              <a:normAutofit lnSpcReduction="10000"/>
            </a:bodyPr>
            <a:lstStyle/>
            <a:p>
              <a:pPr algn="ctr"/>
              <a:r>
                <a:rPr lang="zh-CN" altLang="en-US" b="1" dirty="0"/>
                <a:t>掌上资金</a:t>
              </a:r>
              <a:endParaRPr lang="en-US" altLang="zh-CN" b="1" dirty="0"/>
            </a:p>
          </p:txBody>
        </p:sp>
        <p:sp>
          <p:nvSpPr>
            <p:cNvPr id="11" name="ïṣļiďê">
              <a:extLst>
                <a:ext uri="{FF2B5EF4-FFF2-40B4-BE49-F238E27FC236}">
                  <a16:creationId xmlns:a16="http://schemas.microsoft.com/office/drawing/2014/main" id="{B446C6C8-26C4-4D72-B18C-970483FD7CD3}"/>
                </a:ext>
              </a:extLst>
            </p:cNvPr>
            <p:cNvSpPr/>
            <p:nvPr/>
          </p:nvSpPr>
          <p:spPr>
            <a:xfrm>
              <a:off x="3442040" y="3790990"/>
              <a:ext cx="2538000" cy="307777"/>
            </a:xfrm>
            <a:prstGeom prst="rect">
              <a:avLst/>
            </a:prstGeom>
            <a:noFill/>
          </p:spPr>
          <p:txBody>
            <a:bodyPr wrap="none">
              <a:normAutofit/>
            </a:bodyPr>
            <a:lstStyle/>
            <a:p>
              <a:pPr algn="ctr">
                <a:buClr>
                  <a:srgbClr val="E24848"/>
                </a:buClr>
              </a:pPr>
              <a:r>
                <a:rPr lang="zh-CN" altLang="en-US" sz="1200" noProof="1"/>
                <a:t>财务管理人员、资金人员</a:t>
              </a:r>
            </a:p>
          </p:txBody>
        </p:sp>
        <p:sp>
          <p:nvSpPr>
            <p:cNvPr id="12" name="îṧḻíde">
              <a:extLst>
                <a:ext uri="{FF2B5EF4-FFF2-40B4-BE49-F238E27FC236}">
                  <a16:creationId xmlns:a16="http://schemas.microsoft.com/office/drawing/2014/main" id="{1971928E-53BF-4998-B4F3-9686A96F86E9}"/>
                </a:ext>
              </a:extLst>
            </p:cNvPr>
            <p:cNvSpPr/>
            <p:nvPr/>
          </p:nvSpPr>
          <p:spPr>
            <a:xfrm>
              <a:off x="6211399"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全方位掌握企业运营状况</a:t>
              </a:r>
              <a:endParaRPr lang="en-US" altLang="zh-CN" sz="1100" dirty="0"/>
            </a:p>
          </p:txBody>
        </p:sp>
        <p:sp>
          <p:nvSpPr>
            <p:cNvPr id="13" name="îśḻiďè">
              <a:extLst>
                <a:ext uri="{FF2B5EF4-FFF2-40B4-BE49-F238E27FC236}">
                  <a16:creationId xmlns:a16="http://schemas.microsoft.com/office/drawing/2014/main" id="{CFD2581C-3698-4CF6-A94E-14E94A73B763}"/>
                </a:ext>
              </a:extLst>
            </p:cNvPr>
            <p:cNvSpPr/>
            <p:nvPr/>
          </p:nvSpPr>
          <p:spPr>
            <a:xfrm>
              <a:off x="6211976" y="3452436"/>
              <a:ext cx="2538000" cy="338554"/>
            </a:xfrm>
            <a:prstGeom prst="rect">
              <a:avLst/>
            </a:prstGeom>
          </p:spPr>
          <p:txBody>
            <a:bodyPr wrap="none">
              <a:normAutofit lnSpcReduction="10000"/>
            </a:bodyPr>
            <a:lstStyle/>
            <a:p>
              <a:pPr algn="ctr"/>
              <a:r>
                <a:rPr lang="zh-CN" altLang="en-US" b="1" dirty="0"/>
                <a:t>掌上应付</a:t>
              </a:r>
              <a:endParaRPr lang="en-US" altLang="zh-CN" b="1" dirty="0"/>
            </a:p>
          </p:txBody>
        </p:sp>
        <p:sp>
          <p:nvSpPr>
            <p:cNvPr id="14" name="ïṩ1íde">
              <a:extLst>
                <a:ext uri="{FF2B5EF4-FFF2-40B4-BE49-F238E27FC236}">
                  <a16:creationId xmlns:a16="http://schemas.microsoft.com/office/drawing/2014/main" id="{2141AA4C-FBB5-44B1-889A-8D55A9B7E45A}"/>
                </a:ext>
              </a:extLst>
            </p:cNvPr>
            <p:cNvSpPr/>
            <p:nvPr/>
          </p:nvSpPr>
          <p:spPr>
            <a:xfrm>
              <a:off x="6211976" y="3790990"/>
              <a:ext cx="2538000" cy="307777"/>
            </a:xfrm>
            <a:prstGeom prst="rect">
              <a:avLst/>
            </a:prstGeom>
            <a:noFill/>
          </p:spPr>
          <p:txBody>
            <a:bodyPr wrap="none">
              <a:normAutofit/>
            </a:bodyPr>
            <a:lstStyle/>
            <a:p>
              <a:pPr algn="ctr">
                <a:buClr>
                  <a:srgbClr val="E24848"/>
                </a:buClr>
              </a:pPr>
              <a:r>
                <a:rPr lang="zh-CN" altLang="en-US" sz="1200" noProof="1"/>
                <a:t>需要关注业务情况的员工</a:t>
              </a:r>
            </a:p>
          </p:txBody>
        </p:sp>
        <p:sp>
          <p:nvSpPr>
            <p:cNvPr id="15" name="îsļïḓé">
              <a:extLst>
                <a:ext uri="{FF2B5EF4-FFF2-40B4-BE49-F238E27FC236}">
                  <a16:creationId xmlns:a16="http://schemas.microsoft.com/office/drawing/2014/main" id="{211AB148-C6BA-4E1D-A1B4-0D671560AD74}"/>
                </a:ext>
              </a:extLst>
            </p:cNvPr>
            <p:cNvSpPr/>
            <p:nvPr/>
          </p:nvSpPr>
          <p:spPr>
            <a:xfrm>
              <a:off x="4575789" y="5537658"/>
              <a:ext cx="2539155" cy="968462"/>
            </a:xfrm>
            <a:prstGeom prst="rect">
              <a:avLst/>
            </a:prstGeom>
          </p:spPr>
          <p:txBody>
            <a:bodyPr wrap="square">
              <a:normAutofit/>
            </a:bodyPr>
            <a:lstStyle/>
            <a:p>
              <a:pPr algn="ctr">
                <a:lnSpc>
                  <a:spcPct val="150000"/>
                </a:lnSpc>
                <a:tabLst>
                  <a:tab pos="228594" algn="l"/>
                </a:tabLst>
                <a:defRPr/>
              </a:pPr>
              <a:r>
                <a:rPr lang="zh-CN" altLang="en-US" sz="1100" dirty="0"/>
                <a:t>敬请期待</a:t>
              </a:r>
              <a:endParaRPr lang="en-US" altLang="zh-CN" sz="1100" dirty="0"/>
            </a:p>
          </p:txBody>
        </p:sp>
        <p:sp>
          <p:nvSpPr>
            <p:cNvPr id="16" name="ïṡļiḓe">
              <a:extLst>
                <a:ext uri="{FF2B5EF4-FFF2-40B4-BE49-F238E27FC236}">
                  <a16:creationId xmlns:a16="http://schemas.microsoft.com/office/drawing/2014/main" id="{A640068C-E50E-4A5E-BAFE-3C977A4062E6}"/>
                </a:ext>
              </a:extLst>
            </p:cNvPr>
            <p:cNvSpPr/>
            <p:nvPr/>
          </p:nvSpPr>
          <p:spPr>
            <a:xfrm>
              <a:off x="3951476" y="5188513"/>
              <a:ext cx="4036823" cy="720069"/>
            </a:xfrm>
            <a:prstGeom prst="rect">
              <a:avLst/>
            </a:prstGeom>
          </p:spPr>
          <p:txBody>
            <a:bodyPr wrap="none">
              <a:normAutofit/>
            </a:bodyPr>
            <a:lstStyle/>
            <a:p>
              <a:pPr algn="ctr"/>
              <a:r>
                <a:rPr lang="zh-CN" altLang="en-US" b="1" dirty="0"/>
                <a:t>更多财务云轻应用开发中</a:t>
              </a:r>
              <a:endParaRPr lang="en-US" altLang="zh-CN" b="1" dirty="0"/>
            </a:p>
          </p:txBody>
        </p:sp>
        <p:sp>
          <p:nvSpPr>
            <p:cNvPr id="18" name="ïṥľîḍê">
              <a:extLst>
                <a:ext uri="{FF2B5EF4-FFF2-40B4-BE49-F238E27FC236}">
                  <a16:creationId xmlns:a16="http://schemas.microsoft.com/office/drawing/2014/main" id="{F9333C33-1F25-4BA3-BAB2-0A7DA98E1578}"/>
                </a:ext>
              </a:extLst>
            </p:cNvPr>
            <p:cNvSpPr/>
            <p:nvPr/>
          </p:nvSpPr>
          <p:spPr>
            <a:xfrm>
              <a:off x="3780806"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ŝľíḍê">
              <a:extLst>
                <a:ext uri="{FF2B5EF4-FFF2-40B4-BE49-F238E27FC236}">
                  <a16:creationId xmlns:a16="http://schemas.microsoft.com/office/drawing/2014/main" id="{17628445-BC2A-4193-9783-1A0FB5AB4162}"/>
                </a:ext>
              </a:extLst>
            </p:cNvPr>
            <p:cNvSpPr/>
            <p:nvPr/>
          </p:nvSpPr>
          <p:spPr>
            <a:xfrm>
              <a:off x="6550742"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í$ḷîḍê">
              <a:extLst>
                <a:ext uri="{FF2B5EF4-FFF2-40B4-BE49-F238E27FC236}">
                  <a16:creationId xmlns:a16="http://schemas.microsoft.com/office/drawing/2014/main" id="{01FCDD1D-C1FC-4368-B127-AF41ED1E88F1}"/>
                </a:ext>
              </a:extLst>
            </p:cNvPr>
            <p:cNvGrpSpPr/>
            <p:nvPr/>
          </p:nvGrpSpPr>
          <p:grpSpPr>
            <a:xfrm>
              <a:off x="3780765" y="4037370"/>
              <a:ext cx="1860551" cy="227167"/>
              <a:chOff x="1222167" y="4304931"/>
              <a:chExt cx="1860551" cy="227167"/>
            </a:xfrm>
          </p:grpSpPr>
          <p:cxnSp>
            <p:nvCxnSpPr>
              <p:cNvPr id="32" name="直接连接符 31">
                <a:extLst>
                  <a:ext uri="{FF2B5EF4-FFF2-40B4-BE49-F238E27FC236}">
                    <a16:creationId xmlns:a16="http://schemas.microsoft.com/office/drawing/2014/main" id="{28988B3D-F29F-4409-91F8-066A8A7242B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íṥ1íḑé">
                <a:extLst>
                  <a:ext uri="{FF2B5EF4-FFF2-40B4-BE49-F238E27FC236}">
                    <a16:creationId xmlns:a16="http://schemas.microsoft.com/office/drawing/2014/main" id="{998D3112-53B7-4C96-B773-FCF28BEA73F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śļïdê">
                <a:extLst>
                  <a:ext uri="{FF2B5EF4-FFF2-40B4-BE49-F238E27FC236}">
                    <a16:creationId xmlns:a16="http://schemas.microsoft.com/office/drawing/2014/main" id="{C765EE2D-FB6D-454D-BFE9-4CF45C7CD4D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9217596-93C6-4A7A-B561-2630BF96B1D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iśľïḑè">
              <a:extLst>
                <a:ext uri="{FF2B5EF4-FFF2-40B4-BE49-F238E27FC236}">
                  <a16:creationId xmlns:a16="http://schemas.microsoft.com/office/drawing/2014/main" id="{5543A531-244D-4DE5-A416-78E1186EBC94}"/>
                </a:ext>
              </a:extLst>
            </p:cNvPr>
            <p:cNvGrpSpPr/>
            <p:nvPr/>
          </p:nvGrpSpPr>
          <p:grpSpPr>
            <a:xfrm>
              <a:off x="6550701" y="4037370"/>
              <a:ext cx="4317423" cy="227167"/>
              <a:chOff x="1222167" y="4304931"/>
              <a:chExt cx="4317423" cy="227167"/>
            </a:xfrm>
          </p:grpSpPr>
          <p:cxnSp>
            <p:nvCxnSpPr>
              <p:cNvPr id="28" name="直接连接符 27">
                <a:extLst>
                  <a:ext uri="{FF2B5EF4-FFF2-40B4-BE49-F238E27FC236}">
                    <a16:creationId xmlns:a16="http://schemas.microsoft.com/office/drawing/2014/main" id="{7C1E307F-4D9E-4C73-B075-88E91E381213}"/>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iṧļíḋé">
                <a:extLst>
                  <a:ext uri="{FF2B5EF4-FFF2-40B4-BE49-F238E27FC236}">
                    <a16:creationId xmlns:a16="http://schemas.microsoft.com/office/drawing/2014/main" id="{ACB496E1-2091-4AEB-A629-74C20DCCE83D}"/>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şḷîďê">
                <a:extLst>
                  <a:ext uri="{FF2B5EF4-FFF2-40B4-BE49-F238E27FC236}">
                    <a16:creationId xmlns:a16="http://schemas.microsoft.com/office/drawing/2014/main" id="{48D9DEDA-1869-4E45-B408-B6503FC71BF0}"/>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1" name="直接连接符 30">
                <a:extLst>
                  <a:ext uri="{FF2B5EF4-FFF2-40B4-BE49-F238E27FC236}">
                    <a16:creationId xmlns:a16="http://schemas.microsoft.com/office/drawing/2014/main" id="{FF1A2D3B-F9F0-4407-A0A0-900FE5B0C982}"/>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67632B-EC19-4712-AB03-B4BAD9BBFF2A}"/>
                  </a:ext>
                </a:extLst>
              </p:cNvPr>
              <p:cNvCxnSpPr/>
              <p:nvPr/>
            </p:nvCxnSpPr>
            <p:spPr>
              <a:xfrm flipH="1">
                <a:off x="3679039"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3AB58A6-8B89-4BD9-91A4-FF2705678A56}"/>
                  </a:ext>
                </a:extLst>
              </p:cNvPr>
              <p:cNvCxnSpPr/>
              <p:nvPr/>
            </p:nvCxnSpPr>
            <p:spPr>
              <a:xfrm flipH="1">
                <a:off x="4772195"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iṧļíḋé">
                <a:extLst>
                  <a:ext uri="{FF2B5EF4-FFF2-40B4-BE49-F238E27FC236}">
                    <a16:creationId xmlns:a16="http://schemas.microsoft.com/office/drawing/2014/main" id="{33571DF8-336D-4818-B309-834D0DD7163A}"/>
                  </a:ext>
                </a:extLst>
              </p:cNvPr>
              <p:cNvSpPr/>
              <p:nvPr/>
            </p:nvSpPr>
            <p:spPr>
              <a:xfrm rot="18914935">
                <a:off x="4520730"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ïşḷîďê">
                <a:extLst>
                  <a:ext uri="{FF2B5EF4-FFF2-40B4-BE49-F238E27FC236}">
                    <a16:creationId xmlns:a16="http://schemas.microsoft.com/office/drawing/2014/main" id="{304498AA-40DD-43AF-BB91-49F89A332E17}"/>
                  </a:ext>
                </a:extLst>
              </p:cNvPr>
              <p:cNvSpPr/>
              <p:nvPr/>
            </p:nvSpPr>
            <p:spPr>
              <a:xfrm rot="2703745">
                <a:off x="4636849"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2" name="îśḻiďè">
              <a:extLst>
                <a:ext uri="{FF2B5EF4-FFF2-40B4-BE49-F238E27FC236}">
                  <a16:creationId xmlns:a16="http://schemas.microsoft.com/office/drawing/2014/main" id="{F20EC1F1-213B-4644-A0EE-A7FE90BFDE6C}"/>
                </a:ext>
              </a:extLst>
            </p:cNvPr>
            <p:cNvSpPr/>
            <p:nvPr/>
          </p:nvSpPr>
          <p:spPr>
            <a:xfrm>
              <a:off x="8622667" y="3452436"/>
              <a:ext cx="2538000" cy="338554"/>
            </a:xfrm>
            <a:prstGeom prst="rect">
              <a:avLst/>
            </a:prstGeom>
          </p:spPr>
          <p:txBody>
            <a:bodyPr wrap="none">
              <a:normAutofit lnSpcReduction="10000"/>
            </a:bodyPr>
            <a:lstStyle/>
            <a:p>
              <a:pPr algn="ctr"/>
              <a:r>
                <a:rPr lang="zh-CN" altLang="en-US" b="1" dirty="0"/>
                <a:t>掌上报销</a:t>
              </a:r>
              <a:endParaRPr lang="en-US" altLang="zh-CN" b="1" dirty="0"/>
            </a:p>
            <a:p>
              <a:pPr algn="ctr"/>
              <a:endParaRPr lang="en-US" altLang="zh-CN" b="1" dirty="0"/>
            </a:p>
          </p:txBody>
        </p:sp>
        <p:sp>
          <p:nvSpPr>
            <p:cNvPr id="43" name="ïṩ1íde">
              <a:extLst>
                <a:ext uri="{FF2B5EF4-FFF2-40B4-BE49-F238E27FC236}">
                  <a16:creationId xmlns:a16="http://schemas.microsoft.com/office/drawing/2014/main" id="{1EED4AB2-4FB4-433C-9D57-8635D243BA44}"/>
                </a:ext>
              </a:extLst>
            </p:cNvPr>
            <p:cNvSpPr/>
            <p:nvPr/>
          </p:nvSpPr>
          <p:spPr>
            <a:xfrm>
              <a:off x="8668849" y="3790990"/>
              <a:ext cx="2538000" cy="307777"/>
            </a:xfrm>
            <a:prstGeom prst="rect">
              <a:avLst/>
            </a:prstGeom>
            <a:noFill/>
          </p:spPr>
          <p:txBody>
            <a:bodyPr wrap="none">
              <a:normAutofit/>
            </a:bodyPr>
            <a:lstStyle/>
            <a:p>
              <a:pPr algn="ctr">
                <a:buClr>
                  <a:srgbClr val="E24848"/>
                </a:buClr>
              </a:pPr>
              <a:r>
                <a:rPr lang="zh-CN" altLang="en-US" sz="1200" noProof="1"/>
                <a:t>全员</a:t>
              </a:r>
            </a:p>
          </p:txBody>
        </p:sp>
        <p:sp>
          <p:nvSpPr>
            <p:cNvPr id="50" name="îṧḻíde">
              <a:extLst>
                <a:ext uri="{FF2B5EF4-FFF2-40B4-BE49-F238E27FC236}">
                  <a16:creationId xmlns:a16="http://schemas.microsoft.com/office/drawing/2014/main" id="{BBCA22A2-1F2E-4A64-87AF-07A0243B040E}"/>
                </a:ext>
              </a:extLst>
            </p:cNvPr>
            <p:cNvSpPr/>
            <p:nvPr/>
          </p:nvSpPr>
          <p:spPr>
            <a:xfrm>
              <a:off x="8602174"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掌上轻松报销</a:t>
              </a:r>
              <a:endParaRPr lang="en-US" altLang="zh-CN" sz="1100" dirty="0"/>
            </a:p>
          </p:txBody>
        </p:sp>
      </p:grpSp>
      <p:pic>
        <p:nvPicPr>
          <p:cNvPr id="41" name="图片 40">
            <a:extLst>
              <a:ext uri="{FF2B5EF4-FFF2-40B4-BE49-F238E27FC236}">
                <a16:creationId xmlns:a16="http://schemas.microsoft.com/office/drawing/2014/main" id="{9AAB0509-FDDD-445A-BBA3-4B26ABA0A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993" y="1468977"/>
            <a:ext cx="1895660" cy="1895660"/>
          </a:xfrm>
          <a:prstGeom prst="rect">
            <a:avLst/>
          </a:prstGeom>
        </p:spPr>
      </p:pic>
      <p:pic>
        <p:nvPicPr>
          <p:cNvPr id="44" name="图片 43">
            <a:extLst>
              <a:ext uri="{FF2B5EF4-FFF2-40B4-BE49-F238E27FC236}">
                <a16:creationId xmlns:a16="http://schemas.microsoft.com/office/drawing/2014/main" id="{1BB87D32-23B5-44C5-94B5-56EAC6E53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37" y="1504487"/>
            <a:ext cx="1815762" cy="1815762"/>
          </a:xfrm>
          <a:prstGeom prst="rect">
            <a:avLst/>
          </a:prstGeom>
        </p:spPr>
      </p:pic>
      <p:pic>
        <p:nvPicPr>
          <p:cNvPr id="48" name="图片 47">
            <a:extLst>
              <a:ext uri="{FF2B5EF4-FFF2-40B4-BE49-F238E27FC236}">
                <a16:creationId xmlns:a16="http://schemas.microsoft.com/office/drawing/2014/main" id="{AFF69041-11FE-4258-A866-A0D1141B2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4149" y="1466849"/>
            <a:ext cx="1895475" cy="1895475"/>
          </a:xfrm>
          <a:prstGeom prst="rect">
            <a:avLst/>
          </a:prstGeom>
        </p:spPr>
      </p:pic>
      <p:pic>
        <p:nvPicPr>
          <p:cNvPr id="40" name="图片 39">
            <a:extLst>
              <a:ext uri="{FF2B5EF4-FFF2-40B4-BE49-F238E27FC236}">
                <a16:creationId xmlns:a16="http://schemas.microsoft.com/office/drawing/2014/main" id="{0EC30B69-B9C1-40DD-8415-713D2F4CB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9495" y="1466849"/>
            <a:ext cx="1895475" cy="1895475"/>
          </a:xfrm>
          <a:prstGeom prst="rect">
            <a:avLst/>
          </a:prstGeom>
        </p:spPr>
      </p:pic>
      <p:pic>
        <p:nvPicPr>
          <p:cNvPr id="19" name="图片 18">
            <a:extLst>
              <a:ext uri="{FF2B5EF4-FFF2-40B4-BE49-F238E27FC236}">
                <a16:creationId xmlns:a16="http://schemas.microsoft.com/office/drawing/2014/main" id="{D8AE6FD5-25FC-4D45-BDE5-135E7D2CFD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750" y="1504950"/>
            <a:ext cx="1771650" cy="1771650"/>
          </a:xfrm>
          <a:prstGeom prst="rect">
            <a:avLst/>
          </a:prstGeom>
        </p:spPr>
      </p:pic>
      <p:pic>
        <p:nvPicPr>
          <p:cNvPr id="51" name="图片 50">
            <a:extLst>
              <a:ext uri="{FF2B5EF4-FFF2-40B4-BE49-F238E27FC236}">
                <a16:creationId xmlns:a16="http://schemas.microsoft.com/office/drawing/2014/main" id="{F0FA2964-9F36-4BA8-83E5-88422A600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612" y="1504487"/>
            <a:ext cx="1815762" cy="1815762"/>
          </a:xfrm>
          <a:prstGeom prst="rect">
            <a:avLst/>
          </a:prstGeom>
        </p:spPr>
      </p:pic>
      <p:pic>
        <p:nvPicPr>
          <p:cNvPr id="52" name="图片 51">
            <a:extLst>
              <a:ext uri="{FF2B5EF4-FFF2-40B4-BE49-F238E27FC236}">
                <a16:creationId xmlns:a16="http://schemas.microsoft.com/office/drawing/2014/main" id="{5AF73F8B-A9CF-47D9-8B6D-D86AF791F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1504950"/>
            <a:ext cx="1771650" cy="1771650"/>
          </a:xfrm>
          <a:prstGeom prst="rect">
            <a:avLst/>
          </a:prstGeom>
        </p:spPr>
      </p:pic>
    </p:spTree>
    <p:extLst>
      <p:ext uri="{BB962C8B-B14F-4D97-AF65-F5344CB8AC3E}">
        <p14:creationId xmlns:p14="http://schemas.microsoft.com/office/powerpoint/2010/main" val="25322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normAutofit fontScale="90000"/>
          </a:bodyPr>
          <a:lstStyle/>
          <a:p>
            <a:r>
              <a:rPr lang="zh-CN" altLang="en-US" dirty="0"/>
              <a:t>阿米巴经营</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21615" y="2399853"/>
            <a:ext cx="2931236" cy="1950021"/>
          </a:xfrm>
          <a:prstGeom prst="rect">
            <a:avLst/>
          </a:prstGeom>
          <a:solidFill>
            <a:schemeClr val="bg1">
              <a:alpha val="36000"/>
            </a:schemeClr>
          </a:solidFill>
        </p:spPr>
        <p:txBody>
          <a:bodyPr wrap="square" rtlCol="0">
            <a:spAutoFit/>
          </a:bodyPr>
          <a:lstStyle/>
          <a:p>
            <a:pPr>
              <a:lnSpc>
                <a:spcPct val="250000"/>
              </a:lnSpc>
            </a:pPr>
            <a:r>
              <a:rPr lang="zh-CN" altLang="en-US" sz="1000" dirty="0"/>
              <a:t>金蝶云星空 阿米巴经营是一款基于云之家集成，录入、查看各阿米巴单元经营情况、资金剩余情况的轻应用。是践行人人财务理念的全新应用，方便阿米巴单元的成员随时随地关注经营情况和账户余额。</a:t>
            </a:r>
          </a:p>
        </p:txBody>
      </p:sp>
      <p:pic>
        <p:nvPicPr>
          <p:cNvPr id="9" name="图片 8">
            <a:extLst>
              <a:ext uri="{FF2B5EF4-FFF2-40B4-BE49-F238E27FC236}">
                <a16:creationId xmlns:a16="http://schemas.microsoft.com/office/drawing/2014/main" id="{96068CB7-2B6E-4463-9C71-FCF24ED2D1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9475" y="2263775"/>
            <a:ext cx="1930400" cy="3860800"/>
          </a:xfrm>
          <a:prstGeom prst="rect">
            <a:avLst/>
          </a:prstGeom>
          <a:ln>
            <a:noFill/>
          </a:ln>
          <a:effectLst>
            <a:outerShdw blurRad="101600" sx="101000" sy="101000" algn="ctr" rotWithShape="0">
              <a:prstClr val="black">
                <a:alpha val="40000"/>
              </a:prstClr>
            </a:outerShdw>
          </a:effectLst>
        </p:spPr>
      </p:pic>
      <p:pic>
        <p:nvPicPr>
          <p:cNvPr id="10" name="图片 9">
            <a:extLst>
              <a:ext uri="{FF2B5EF4-FFF2-40B4-BE49-F238E27FC236}">
                <a16:creationId xmlns:a16="http://schemas.microsoft.com/office/drawing/2014/main" id="{861F965C-FA41-46E0-80BA-2DD2140B00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80929" y="681355"/>
            <a:ext cx="1869282" cy="3738563"/>
          </a:xfrm>
          <a:prstGeom prst="rect">
            <a:avLst/>
          </a:prstGeom>
          <a:ln>
            <a:noFill/>
          </a:ln>
          <a:effectLst>
            <a:outerShdw blurRad="101600" sx="101000" sy="101000" algn="ctr" rotWithShape="0">
              <a:prstClr val="black">
                <a:alpha val="40000"/>
              </a:prstClr>
            </a:outerShdw>
          </a:effectLst>
        </p:spPr>
      </p:pic>
      <p:pic>
        <p:nvPicPr>
          <p:cNvPr id="11" name="图片 10">
            <a:extLst>
              <a:ext uri="{FF2B5EF4-FFF2-40B4-BE49-F238E27FC236}">
                <a16:creationId xmlns:a16="http://schemas.microsoft.com/office/drawing/2014/main" id="{65616F7E-76EF-4477-B518-16ECC7599E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104120" y="2207895"/>
            <a:ext cx="1935480" cy="3870960"/>
          </a:xfrm>
          <a:prstGeom prst="rect">
            <a:avLst/>
          </a:prstGeom>
          <a:ln>
            <a:noFill/>
          </a:ln>
          <a:effectLst>
            <a:outerShdw blurRad="101600" sx="101000" sy="101000" algn="ctr" rotWithShape="0">
              <a:prstClr val="black">
                <a:alpha val="40000"/>
              </a:prstClr>
            </a:outerShdw>
          </a:effectLst>
        </p:spPr>
      </p:pic>
      <p:pic>
        <p:nvPicPr>
          <p:cNvPr id="4" name="图片 3">
            <a:extLst>
              <a:ext uri="{FF2B5EF4-FFF2-40B4-BE49-F238E27FC236}">
                <a16:creationId xmlns:a16="http://schemas.microsoft.com/office/drawing/2014/main" id="{71F3DD45-BE55-4181-8149-17BD514FCA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3333" y="718182"/>
            <a:ext cx="2170615" cy="3860800"/>
          </a:xfrm>
          <a:prstGeom prst="rect">
            <a:avLst/>
          </a:prstGeom>
        </p:spPr>
      </p:pic>
    </p:spTree>
    <p:extLst>
      <p:ext uri="{BB962C8B-B14F-4D97-AF65-F5344CB8AC3E}">
        <p14:creationId xmlns:p14="http://schemas.microsoft.com/office/powerpoint/2010/main" val="3608334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529008" y="811763"/>
            <a:ext cx="4947821" cy="1143000"/>
          </a:xfrm>
        </p:spPr>
        <p:txBody>
          <a:bodyPr/>
          <a:lstStyle/>
          <a:p>
            <a:pPr algn="l"/>
            <a:r>
              <a:rPr lang="zh-CN" altLang="en-US" dirty="0">
                <a:solidFill>
                  <a:srgbClr val="1771EA"/>
                </a:solidFill>
              </a:rPr>
              <a:t>掌上资金</a:t>
            </a:r>
          </a:p>
        </p:txBody>
      </p:sp>
      <p:pic>
        <p:nvPicPr>
          <p:cNvPr id="4" name="图片 3">
            <a:extLst>
              <a:ext uri="{FF2B5EF4-FFF2-40B4-BE49-F238E27FC236}">
                <a16:creationId xmlns:a16="http://schemas.microsoft.com/office/drawing/2014/main" id="{293BA303-76F3-4B32-922C-9B3354ED93A0}"/>
              </a:ext>
            </a:extLst>
          </p:cNvPr>
          <p:cNvPicPr>
            <a:picLocks noChangeAspect="1"/>
          </p:cNvPicPr>
          <p:nvPr/>
        </p:nvPicPr>
        <p:blipFill>
          <a:blip r:embed="rId2"/>
          <a:stretch>
            <a:fillRect/>
          </a:stretch>
        </p:blipFill>
        <p:spPr>
          <a:xfrm>
            <a:off x="5617299" y="1282700"/>
            <a:ext cx="2357782" cy="4420916"/>
          </a:xfrm>
          <a:prstGeom prst="rect">
            <a:avLst/>
          </a:prstGeom>
          <a:ln>
            <a:noFill/>
          </a:ln>
          <a:effectLst>
            <a:outerShdw blurRad="101600" sx="101000" sy="101000" algn="ctr" rotWithShape="0">
              <a:prstClr val="black">
                <a:alpha val="40000"/>
              </a:prstClr>
            </a:outerShdw>
          </a:effectLst>
        </p:spPr>
      </p:pic>
      <p:pic>
        <p:nvPicPr>
          <p:cNvPr id="5" name="图片 4">
            <a:extLst>
              <a:ext uri="{FF2B5EF4-FFF2-40B4-BE49-F238E27FC236}">
                <a16:creationId xmlns:a16="http://schemas.microsoft.com/office/drawing/2014/main" id="{A9696651-30C5-4659-999E-D9704B5C3BD2}"/>
              </a:ext>
            </a:extLst>
          </p:cNvPr>
          <p:cNvPicPr>
            <a:picLocks noChangeAspect="1"/>
          </p:cNvPicPr>
          <p:nvPr/>
        </p:nvPicPr>
        <p:blipFill>
          <a:blip r:embed="rId3"/>
          <a:stretch>
            <a:fillRect/>
          </a:stretch>
        </p:blipFill>
        <p:spPr>
          <a:xfrm>
            <a:off x="9156700" y="1331878"/>
            <a:ext cx="2400009" cy="4395822"/>
          </a:xfrm>
          <a:prstGeom prst="rect">
            <a:avLst/>
          </a:prstGeom>
          <a:ln>
            <a:noFill/>
          </a:ln>
          <a:effectLst>
            <a:outerShdw blurRad="101600" sx="101000" sy="101000" algn="ctr" rotWithShape="0">
              <a:prstClr val="black">
                <a:alpha val="40000"/>
              </a:prstClr>
            </a:outerShdw>
          </a:effectLst>
        </p:spPr>
      </p:pic>
      <p:sp>
        <p:nvSpPr>
          <p:cNvPr id="3" name="文本框 2">
            <a:extLst>
              <a:ext uri="{FF2B5EF4-FFF2-40B4-BE49-F238E27FC236}">
                <a16:creationId xmlns:a16="http://schemas.microsoft.com/office/drawing/2014/main" id="{1290DE86-8C9B-4E11-BA8D-1DEC4B9226CA}"/>
              </a:ext>
            </a:extLst>
          </p:cNvPr>
          <p:cNvSpPr txBox="1"/>
          <p:nvPr/>
        </p:nvSpPr>
        <p:spPr>
          <a:xfrm>
            <a:off x="530614" y="1953928"/>
            <a:ext cx="4248021" cy="2507866"/>
          </a:xfrm>
          <a:prstGeom prst="rect">
            <a:avLst/>
          </a:prstGeom>
          <a:solidFill>
            <a:schemeClr val="bg1">
              <a:alpha val="36000"/>
            </a:schemeClr>
          </a:solidFill>
        </p:spPr>
        <p:txBody>
          <a:bodyPr wrap="square" rtlCol="0">
            <a:spAutoFit/>
          </a:bodyPr>
          <a:lstStyle/>
          <a:p>
            <a:pPr>
              <a:lnSpc>
                <a:spcPct val="200000"/>
              </a:lnSpc>
            </a:pPr>
            <a:r>
              <a:rPr lang="zh-CN" altLang="en-US" sz="1000" dirty="0"/>
              <a:t>掌上资金功能包括：资金余额、资金收支、资金分布、网上银行、资金预测、移动支付、扫码验证和动态密码。</a:t>
            </a:r>
          </a:p>
          <a:p>
            <a:pPr>
              <a:lnSpc>
                <a:spcPct val="200000"/>
              </a:lnSpc>
            </a:pPr>
            <a:r>
              <a:rPr lang="zh-CN" altLang="en-US" sz="1000" dirty="0"/>
              <a:t>企业管理层以及资金负责人可以通过掌上资金随时随地查询企业近期的资金收支明细，以及监控企业资金状况和营运目标的。帮助管理人员及时掌控企业资金相关风险、保证资金安全。</a:t>
            </a:r>
          </a:p>
          <a:p>
            <a:pPr>
              <a:lnSpc>
                <a:spcPct val="200000"/>
              </a:lnSpc>
            </a:pPr>
            <a:r>
              <a:rPr lang="zh-CN" altLang="en-US" sz="1000" dirty="0"/>
              <a:t>出纳人员可用通过移动支付功能查询付款交易状态，在移动端提交银行付款和撤销，</a:t>
            </a:r>
            <a:r>
              <a:rPr lang="en-US" altLang="zh-CN" sz="1000" dirty="0"/>
              <a:t>PC</a:t>
            </a:r>
            <a:r>
              <a:rPr lang="zh-CN" altLang="en-US" sz="1000" dirty="0"/>
              <a:t>端提交银行付款可以通过掌上资金获取动态密码和扫码验证支付，并支持指纹验证，提高支付效率和安全性。</a:t>
            </a:r>
          </a:p>
        </p:txBody>
      </p:sp>
    </p:spTree>
    <p:extLst>
      <p:ext uri="{BB962C8B-B14F-4D97-AF65-F5344CB8AC3E}">
        <p14:creationId xmlns:p14="http://schemas.microsoft.com/office/powerpoint/2010/main" val="119326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EA025B-68E2-4AD3-BE82-759F89AD8A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112" y="1744825"/>
            <a:ext cx="2031159" cy="3610948"/>
          </a:xfrm>
          <a:prstGeom prst="rect">
            <a:avLst/>
          </a:prstGeom>
          <a:ln>
            <a:noFill/>
          </a:ln>
          <a:effectLst>
            <a:outerShdw blurRad="101600" sx="101000" sy="101000" algn="ctr" rotWithShape="0">
              <a:prstClr val="black">
                <a:alpha val="40000"/>
              </a:prstClr>
            </a:outerShdw>
          </a:effectLst>
        </p:spPr>
      </p:pic>
      <p:pic>
        <p:nvPicPr>
          <p:cNvPr id="4" name="图片 3">
            <a:extLst>
              <a:ext uri="{FF2B5EF4-FFF2-40B4-BE49-F238E27FC236}">
                <a16:creationId xmlns:a16="http://schemas.microsoft.com/office/drawing/2014/main" id="{9C21E60E-E32D-45B2-9CDA-53012EEE8022}"/>
              </a:ext>
            </a:extLst>
          </p:cNvPr>
          <p:cNvPicPr>
            <a:picLocks noChangeAspect="1"/>
          </p:cNvPicPr>
          <p:nvPr/>
        </p:nvPicPr>
        <p:blipFill>
          <a:blip r:embed="rId3"/>
          <a:stretch>
            <a:fillRect/>
          </a:stretch>
        </p:blipFill>
        <p:spPr>
          <a:xfrm>
            <a:off x="9322371" y="1735493"/>
            <a:ext cx="1984288" cy="3645159"/>
          </a:xfrm>
          <a:prstGeom prst="rect">
            <a:avLst/>
          </a:prstGeom>
          <a:ln>
            <a:noFill/>
          </a:ln>
          <a:effectLst>
            <a:outerShdw blurRad="101600" sx="101000" sy="101000" algn="ctr" rotWithShape="0">
              <a:prstClr val="black">
                <a:alpha val="40000"/>
              </a:prstClr>
            </a:outerShdw>
          </a:effectLst>
        </p:spPr>
      </p:pic>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掌上应收</a:t>
            </a:r>
          </a:p>
        </p:txBody>
      </p:sp>
      <p:sp>
        <p:nvSpPr>
          <p:cNvPr id="6" name="文本框 5">
            <a:extLst>
              <a:ext uri="{FF2B5EF4-FFF2-40B4-BE49-F238E27FC236}">
                <a16:creationId xmlns:a16="http://schemas.microsoft.com/office/drawing/2014/main" id="{5283330A-D168-48C1-BE59-76F8CF6C5ECE}"/>
              </a:ext>
            </a:extLst>
          </p:cNvPr>
          <p:cNvSpPr txBox="1"/>
          <p:nvPr/>
        </p:nvSpPr>
        <p:spPr>
          <a:xfrm>
            <a:off x="688264" y="2847528"/>
            <a:ext cx="4771117" cy="1180580"/>
          </a:xfrm>
          <a:prstGeom prst="rect">
            <a:avLst/>
          </a:prstGeom>
          <a:solidFill>
            <a:schemeClr val="bg1">
              <a:alpha val="36000"/>
            </a:schemeClr>
          </a:solidFill>
        </p:spPr>
        <p:txBody>
          <a:bodyPr wrap="square" rtlCol="0">
            <a:spAutoFit/>
          </a:bodyPr>
          <a:lstStyle/>
          <a:p>
            <a:pPr>
              <a:lnSpc>
                <a:spcPct val="250000"/>
              </a:lnSpc>
            </a:pPr>
            <a:r>
              <a:rPr lang="zh-CN" altLang="en-US" sz="1000" dirty="0"/>
              <a:t>金蝶云星空掌上应收支持按组织、按客户查询已到期的应收账款、未到期的应收账款、查看往来对账单并将对账单发送给客户。全方位的快速掌握企业应收账款情况，及时获取异常情况，提高应收账款的周转率，减少应收坏账，降低经营风险。</a:t>
            </a:r>
          </a:p>
        </p:txBody>
      </p:sp>
    </p:spTree>
    <p:extLst>
      <p:ext uri="{BB962C8B-B14F-4D97-AF65-F5344CB8AC3E}">
        <p14:creationId xmlns:p14="http://schemas.microsoft.com/office/powerpoint/2010/main" val="356482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3886200" y="1332442"/>
            <a:ext cx="10972800" cy="1143000"/>
          </a:xfrm>
        </p:spPr>
        <p:txBody>
          <a:bodyPr/>
          <a:lstStyle/>
          <a:p>
            <a:r>
              <a:rPr lang="zh-CN" altLang="en-US" dirty="0">
                <a:solidFill>
                  <a:srgbClr val="1771EA"/>
                </a:solidFill>
              </a:rPr>
              <a:t>掌上报销</a:t>
            </a:r>
          </a:p>
        </p:txBody>
      </p:sp>
      <p:sp>
        <p:nvSpPr>
          <p:cNvPr id="3" name="文本框 2">
            <a:extLst>
              <a:ext uri="{FF2B5EF4-FFF2-40B4-BE49-F238E27FC236}">
                <a16:creationId xmlns:a16="http://schemas.microsoft.com/office/drawing/2014/main" id="{1290DE86-8C9B-4E11-BA8D-1DEC4B9226CA}"/>
              </a:ext>
            </a:extLst>
          </p:cNvPr>
          <p:cNvSpPr txBox="1"/>
          <p:nvPr/>
        </p:nvSpPr>
        <p:spPr>
          <a:xfrm>
            <a:off x="590391" y="2676691"/>
            <a:ext cx="4057809" cy="1892313"/>
          </a:xfrm>
          <a:prstGeom prst="rect">
            <a:avLst/>
          </a:prstGeom>
          <a:noFill/>
        </p:spPr>
        <p:txBody>
          <a:bodyPr wrap="square" rtlCol="0">
            <a:spAutoFit/>
          </a:bodyPr>
          <a:lstStyle/>
          <a:p>
            <a:pPr>
              <a:lnSpc>
                <a:spcPct val="200000"/>
              </a:lnSpc>
            </a:pPr>
            <a:r>
              <a:rPr lang="zh-CN" altLang="en-US" sz="1000" dirty="0"/>
              <a:t>金蝶云星空 掌上报销是一款基于云之家集成，实现员工在手机端填写费用申请、借款、报销单的轻应用。支持历史借款报销、客户供应商费用报销、银行帐号录入和选择历史银行帐号、实报实付、撤回工作流、审批路线查看等丰富功能。更具有动态控制单据字段显示的功能。只需在</a:t>
            </a:r>
            <a:r>
              <a:rPr lang="en-US" altLang="zh-CN" sz="1000" dirty="0"/>
              <a:t>PC</a:t>
            </a:r>
            <a:r>
              <a:rPr lang="zh-CN" altLang="en-US" sz="1000" dirty="0"/>
              <a:t>端的配置单据上做简单的勾选，即可控制填报和查看时显示的内容。</a:t>
            </a:r>
          </a:p>
        </p:txBody>
      </p:sp>
      <p:pic>
        <p:nvPicPr>
          <p:cNvPr id="12" name="图片 11" descr="图片包含 屏幕截图&#10;&#10;描述已自动生成">
            <a:extLst>
              <a:ext uri="{FF2B5EF4-FFF2-40B4-BE49-F238E27FC236}">
                <a16:creationId xmlns:a16="http://schemas.microsoft.com/office/drawing/2014/main" id="{711E0B14-F2B7-4A5C-B724-9F5C26C60492}"/>
              </a:ext>
            </a:extLst>
          </p:cNvPr>
          <p:cNvPicPr>
            <a:picLocks noChangeAspect="1"/>
          </p:cNvPicPr>
          <p:nvPr/>
        </p:nvPicPr>
        <p:blipFill>
          <a:blip r:embed="rId3"/>
          <a:stretch>
            <a:fillRect/>
          </a:stretch>
        </p:blipFill>
        <p:spPr>
          <a:xfrm>
            <a:off x="4638962" y="1559648"/>
            <a:ext cx="1800000" cy="3600000"/>
          </a:xfrm>
          <a:prstGeom prst="rect">
            <a:avLst/>
          </a:prstGeom>
          <a:ln>
            <a:noFill/>
          </a:ln>
          <a:effectLst>
            <a:outerShdw blurRad="50800" dist="38100" dir="5400000" algn="t" rotWithShape="0">
              <a:prstClr val="black">
                <a:alpha val="40000"/>
              </a:prstClr>
            </a:outerShdw>
          </a:effectLst>
        </p:spPr>
      </p:pic>
      <p:pic>
        <p:nvPicPr>
          <p:cNvPr id="13" name="图片 12">
            <a:extLst>
              <a:ext uri="{FF2B5EF4-FFF2-40B4-BE49-F238E27FC236}">
                <a16:creationId xmlns:a16="http://schemas.microsoft.com/office/drawing/2014/main" id="{9AA10046-C7DF-4E86-8BDD-304007AF57D1}"/>
              </a:ext>
            </a:extLst>
          </p:cNvPr>
          <p:cNvPicPr>
            <a:picLocks noChangeAspect="1"/>
          </p:cNvPicPr>
          <p:nvPr/>
        </p:nvPicPr>
        <p:blipFill>
          <a:blip r:embed="rId4"/>
          <a:stretch>
            <a:fillRect/>
          </a:stretch>
        </p:blipFill>
        <p:spPr>
          <a:xfrm>
            <a:off x="8435607" y="1559648"/>
            <a:ext cx="1800000" cy="3600000"/>
          </a:xfrm>
          <a:prstGeom prst="rect">
            <a:avLst/>
          </a:prstGeom>
          <a:ln>
            <a:noFill/>
          </a:ln>
          <a:effectLst>
            <a:outerShdw blurRad="50800" dist="38100" dir="5400000" algn="t" rotWithShape="0">
              <a:prstClr val="black">
                <a:alpha val="40000"/>
              </a:prstClr>
            </a:outerShdw>
          </a:effectLst>
        </p:spPr>
      </p:pic>
      <p:pic>
        <p:nvPicPr>
          <p:cNvPr id="14" name="图片 13" descr="图片包含 屏幕截图&#10;&#10;描述已自动生成">
            <a:extLst>
              <a:ext uri="{FF2B5EF4-FFF2-40B4-BE49-F238E27FC236}">
                <a16:creationId xmlns:a16="http://schemas.microsoft.com/office/drawing/2014/main" id="{F8B3D1BF-7AE2-40B8-A75D-F2E60E9B180D}"/>
              </a:ext>
            </a:extLst>
          </p:cNvPr>
          <p:cNvPicPr>
            <a:picLocks noChangeAspect="1"/>
          </p:cNvPicPr>
          <p:nvPr/>
        </p:nvPicPr>
        <p:blipFill>
          <a:blip r:embed="rId5"/>
          <a:stretch>
            <a:fillRect/>
          </a:stretch>
        </p:blipFill>
        <p:spPr>
          <a:xfrm>
            <a:off x="6553102" y="2676691"/>
            <a:ext cx="1800000" cy="3600000"/>
          </a:xfrm>
          <a:prstGeom prst="rect">
            <a:avLst/>
          </a:prstGeom>
          <a:ln>
            <a:noFill/>
          </a:ln>
          <a:effectLst>
            <a:outerShdw blurRad="50800" dist="38100" dir="5400000" algn="t" rotWithShape="0">
              <a:prstClr val="black">
                <a:alpha val="40000"/>
              </a:prstClr>
            </a:outerShdw>
          </a:effectLst>
        </p:spPr>
      </p:pic>
      <p:pic>
        <p:nvPicPr>
          <p:cNvPr id="15" name="图片 14" descr="图片包含 屏幕截图&#10;&#10;描述已自动生成">
            <a:extLst>
              <a:ext uri="{FF2B5EF4-FFF2-40B4-BE49-F238E27FC236}">
                <a16:creationId xmlns:a16="http://schemas.microsoft.com/office/drawing/2014/main" id="{109C273B-4C86-456B-96D3-9A50C0B4571B}"/>
              </a:ext>
            </a:extLst>
          </p:cNvPr>
          <p:cNvPicPr>
            <a:picLocks noChangeAspect="1"/>
          </p:cNvPicPr>
          <p:nvPr/>
        </p:nvPicPr>
        <p:blipFill>
          <a:blip r:embed="rId6"/>
          <a:stretch>
            <a:fillRect/>
          </a:stretch>
        </p:blipFill>
        <p:spPr>
          <a:xfrm>
            <a:off x="10291023" y="2676691"/>
            <a:ext cx="1800000" cy="36000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52049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919bc5e0-b3a0-49ae-8df7-af75d804d56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A297BBF-5614-478F-B64A-B473379D2639}"/>
              </a:ext>
            </a:extLst>
          </p:cNvPr>
          <p:cNvGrpSpPr>
            <a:grpSpLocks noChangeAspect="1"/>
          </p:cNvGrpSpPr>
          <p:nvPr>
            <p:custDataLst>
              <p:tags r:id="rId1"/>
            </p:custDataLst>
          </p:nvPr>
        </p:nvGrpSpPr>
        <p:grpSpPr>
          <a:xfrm>
            <a:off x="2136447" y="1395454"/>
            <a:ext cx="7400659" cy="4368800"/>
            <a:chOff x="-1" y="1404000"/>
            <a:chExt cx="7400659" cy="4368800"/>
          </a:xfrm>
        </p:grpSpPr>
        <p:cxnSp>
          <p:nvCxnSpPr>
            <p:cNvPr id="4" name="直接连接符 3">
              <a:extLst>
                <a:ext uri="{FF2B5EF4-FFF2-40B4-BE49-F238E27FC236}">
                  <a16:creationId xmlns:a16="http://schemas.microsoft.com/office/drawing/2014/main" id="{8132BBFA-4C54-46BA-B22C-F71A59D897D6}"/>
                </a:ext>
              </a:extLst>
            </p:cNvPr>
            <p:cNvCxnSpPr>
              <a:cxnSpLocks/>
            </p:cNvCxnSpPr>
            <p:nvPr/>
          </p:nvCxnSpPr>
          <p:spPr>
            <a:xfrm>
              <a:off x="5797222" y="1697809"/>
              <a:ext cx="0" cy="400668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iṣlíďe">
              <a:extLst>
                <a:ext uri="{FF2B5EF4-FFF2-40B4-BE49-F238E27FC236}">
                  <a16:creationId xmlns:a16="http://schemas.microsoft.com/office/drawing/2014/main" id="{D2DCC2B4-84F5-44D3-8677-35A3559468AC}"/>
                </a:ext>
              </a:extLst>
            </p:cNvPr>
            <p:cNvSpPr/>
            <p:nvPr/>
          </p:nvSpPr>
          <p:spPr>
            <a:xfrm>
              <a:off x="5528312" y="1911307"/>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1</a:t>
              </a:r>
              <a:endParaRPr lang="zh-CN" altLang="en-US" sz="1600" b="1" dirty="0">
                <a:solidFill>
                  <a:schemeClr val="bg1"/>
                </a:solidFill>
              </a:endParaRPr>
            </a:p>
          </p:txBody>
        </p:sp>
        <p:sp>
          <p:nvSpPr>
            <p:cNvPr id="6" name="íṡḻíďé">
              <a:extLst>
                <a:ext uri="{FF2B5EF4-FFF2-40B4-BE49-F238E27FC236}">
                  <a16:creationId xmlns:a16="http://schemas.microsoft.com/office/drawing/2014/main" id="{56C3C446-5DA1-4ADB-9BBF-ED7D20922D0F}"/>
                </a:ext>
              </a:extLst>
            </p:cNvPr>
            <p:cNvSpPr txBox="1"/>
            <p:nvPr/>
          </p:nvSpPr>
          <p:spPr>
            <a:xfrm>
              <a:off x="6273172" y="2065402"/>
              <a:ext cx="648921" cy="284318"/>
            </a:xfrm>
            <a:prstGeom prst="rect">
              <a:avLst/>
            </a:prstGeom>
            <a:noFill/>
          </p:spPr>
          <p:txBody>
            <a:bodyPr wrap="none" lIns="91422" tIns="45711" rIns="91422" bIns="45711">
              <a:prstTxWarp prst="textPlain">
                <a:avLst/>
              </a:prstTxWarp>
              <a:normAutofit fontScale="25000" lnSpcReduction="20000"/>
            </a:bodyPr>
            <a:lstStyle/>
            <a:p>
              <a:r>
                <a:rPr lang="zh-CN" altLang="en-US" sz="5400" dirty="0">
                  <a:solidFill>
                    <a:schemeClr val="accent1"/>
                  </a:solidFill>
                  <a:latin typeface="Impact" panose="020B0806030902050204" pitchFamily="34" charset="0"/>
                </a:rPr>
                <a:t>概况</a:t>
              </a:r>
              <a:endParaRPr lang="en-US" sz="5400" dirty="0">
                <a:solidFill>
                  <a:schemeClr val="accent1"/>
                </a:solidFill>
                <a:latin typeface="Impact" panose="020B0806030902050204" pitchFamily="34" charset="0"/>
              </a:endParaRPr>
            </a:p>
          </p:txBody>
        </p:sp>
        <p:sp>
          <p:nvSpPr>
            <p:cNvPr id="7" name="îṩľiḍe">
              <a:extLst>
                <a:ext uri="{FF2B5EF4-FFF2-40B4-BE49-F238E27FC236}">
                  <a16:creationId xmlns:a16="http://schemas.microsoft.com/office/drawing/2014/main" id="{8F70FA66-BC61-406A-A4E1-A27E777CF62B}"/>
                </a:ext>
              </a:extLst>
            </p:cNvPr>
            <p:cNvSpPr/>
            <p:nvPr/>
          </p:nvSpPr>
          <p:spPr>
            <a:xfrm>
              <a:off x="5528312" y="3223592"/>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2</a:t>
              </a:r>
              <a:endParaRPr lang="zh-CN" altLang="en-US" sz="1600" b="1" dirty="0">
                <a:solidFill>
                  <a:schemeClr val="bg1"/>
                </a:solidFill>
              </a:endParaRPr>
            </a:p>
          </p:txBody>
        </p:sp>
        <p:sp>
          <p:nvSpPr>
            <p:cNvPr id="8" name="iśḷiḑé">
              <a:extLst>
                <a:ext uri="{FF2B5EF4-FFF2-40B4-BE49-F238E27FC236}">
                  <a16:creationId xmlns:a16="http://schemas.microsoft.com/office/drawing/2014/main" id="{3F20909B-EAE7-4095-9443-E80F033438DC}"/>
                </a:ext>
              </a:extLst>
            </p:cNvPr>
            <p:cNvSpPr txBox="1"/>
            <p:nvPr/>
          </p:nvSpPr>
          <p:spPr>
            <a:xfrm>
              <a:off x="6273171" y="3377687"/>
              <a:ext cx="1127487" cy="284318"/>
            </a:xfrm>
            <a:prstGeom prst="rect">
              <a:avLst/>
            </a:prstGeom>
            <a:noFill/>
          </p:spPr>
          <p:txBody>
            <a:bodyPr wrap="none" lIns="91422" tIns="45711" rIns="91422" bIns="45711">
              <a:prstTxWarp prst="textPlain">
                <a:avLst/>
              </a:prstTxWarp>
              <a:normAutofit fontScale="25000" lnSpcReduction="20000"/>
            </a:bodyPr>
            <a:lstStyle/>
            <a:p>
              <a:r>
                <a:rPr lang="zh-CN" altLang="en-US" sz="5400" dirty="0">
                  <a:solidFill>
                    <a:schemeClr val="accent1"/>
                  </a:solidFill>
                  <a:latin typeface="Impact" panose="020B0806030902050204" pitchFamily="34" charset="0"/>
                </a:rPr>
                <a:t>应用介绍</a:t>
              </a:r>
              <a:endParaRPr lang="en-US" sz="5400" dirty="0">
                <a:solidFill>
                  <a:schemeClr val="accent1"/>
                </a:solidFill>
                <a:latin typeface="Impact" panose="020B0806030902050204" pitchFamily="34" charset="0"/>
              </a:endParaRPr>
            </a:p>
          </p:txBody>
        </p:sp>
        <p:sp>
          <p:nvSpPr>
            <p:cNvPr id="9" name="íṩľïḓé">
              <a:extLst>
                <a:ext uri="{FF2B5EF4-FFF2-40B4-BE49-F238E27FC236}">
                  <a16:creationId xmlns:a16="http://schemas.microsoft.com/office/drawing/2014/main" id="{89069F32-0775-49B6-BAE0-8FB40D0113CD}"/>
                </a:ext>
              </a:extLst>
            </p:cNvPr>
            <p:cNvSpPr/>
            <p:nvPr/>
          </p:nvSpPr>
          <p:spPr>
            <a:xfrm>
              <a:off x="5528312" y="4535877"/>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3</a:t>
              </a:r>
              <a:endParaRPr lang="zh-CN" altLang="en-US" sz="1600" b="1" dirty="0">
                <a:solidFill>
                  <a:schemeClr val="bg1"/>
                </a:solidFill>
              </a:endParaRPr>
            </a:p>
          </p:txBody>
        </p:sp>
        <p:sp>
          <p:nvSpPr>
            <p:cNvPr id="10" name="íṡḷîdê">
              <a:extLst>
                <a:ext uri="{FF2B5EF4-FFF2-40B4-BE49-F238E27FC236}">
                  <a16:creationId xmlns:a16="http://schemas.microsoft.com/office/drawing/2014/main" id="{92443FBA-B4F0-46E1-B5C8-A6D7A4530A33}"/>
                </a:ext>
              </a:extLst>
            </p:cNvPr>
            <p:cNvSpPr txBox="1"/>
            <p:nvPr/>
          </p:nvSpPr>
          <p:spPr>
            <a:xfrm>
              <a:off x="6273172" y="4689972"/>
              <a:ext cx="655991" cy="284318"/>
            </a:xfrm>
            <a:prstGeom prst="rect">
              <a:avLst/>
            </a:prstGeom>
            <a:noFill/>
          </p:spPr>
          <p:txBody>
            <a:bodyPr wrap="none" lIns="91422" tIns="45711" rIns="91422" bIns="45711">
              <a:prstTxWarp prst="textPlain">
                <a:avLst/>
              </a:prstTxWarp>
              <a:normAutofit fontScale="25000" lnSpcReduction="20000"/>
            </a:bodyPr>
            <a:lstStyle/>
            <a:p>
              <a:r>
                <a:rPr lang="zh-CN" altLang="en-US" sz="5400" dirty="0">
                  <a:solidFill>
                    <a:schemeClr val="accent1"/>
                  </a:solidFill>
                  <a:latin typeface="Impact" panose="020B0806030902050204" pitchFamily="34" charset="0"/>
                </a:rPr>
                <a:t>体验</a:t>
              </a:r>
              <a:endParaRPr lang="en-US" sz="5400" dirty="0">
                <a:solidFill>
                  <a:schemeClr val="accent1"/>
                </a:solidFill>
                <a:latin typeface="Impact" panose="020B0806030902050204" pitchFamily="34" charset="0"/>
              </a:endParaRPr>
            </a:p>
          </p:txBody>
        </p:sp>
        <p:grpSp>
          <p:nvGrpSpPr>
            <p:cNvPr id="14" name="îşļîdè">
              <a:extLst>
                <a:ext uri="{FF2B5EF4-FFF2-40B4-BE49-F238E27FC236}">
                  <a16:creationId xmlns:a16="http://schemas.microsoft.com/office/drawing/2014/main" id="{46164963-0DCD-46AF-8627-33E7AE631AB7}"/>
                </a:ext>
              </a:extLst>
            </p:cNvPr>
            <p:cNvGrpSpPr/>
            <p:nvPr/>
          </p:nvGrpSpPr>
          <p:grpSpPr>
            <a:xfrm>
              <a:off x="-1" y="1404000"/>
              <a:ext cx="4934192" cy="4368800"/>
              <a:chOff x="-1" y="1134000"/>
              <a:chExt cx="4934192" cy="4368800"/>
            </a:xfrm>
          </p:grpSpPr>
          <p:sp>
            <p:nvSpPr>
              <p:cNvPr id="15" name="íṣļiďê">
                <a:extLst>
                  <a:ext uri="{FF2B5EF4-FFF2-40B4-BE49-F238E27FC236}">
                    <a16:creationId xmlns:a16="http://schemas.microsoft.com/office/drawing/2014/main" id="{66F92C64-F63D-4959-BFEC-731BA1E43B7B}"/>
                  </a:ext>
                </a:extLst>
              </p:cNvPr>
              <p:cNvSpPr/>
              <p:nvPr/>
            </p:nvSpPr>
            <p:spPr bwMode="auto">
              <a:xfrm>
                <a:off x="-1" y="1673874"/>
                <a:ext cx="3971119" cy="3470389"/>
              </a:xfrm>
              <a:prstGeom prst="rect">
                <a:avLst/>
              </a:prstGeom>
              <a:blipFill>
                <a:blip r:embed="rId3"/>
                <a:stretch>
                  <a:fillRect l="-27769" r="-2759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iṣliḓè">
                <a:extLst>
                  <a:ext uri="{FF2B5EF4-FFF2-40B4-BE49-F238E27FC236}">
                    <a16:creationId xmlns:a16="http://schemas.microsoft.com/office/drawing/2014/main" id="{757BB469-7967-4426-95A0-2177B9BC2054}"/>
                  </a:ext>
                </a:extLst>
              </p:cNvPr>
              <p:cNvSpPr/>
              <p:nvPr/>
            </p:nvSpPr>
            <p:spPr>
              <a:xfrm>
                <a:off x="1559496" y="1679451"/>
                <a:ext cx="2411622" cy="3464812"/>
              </a:xfrm>
              <a:custGeom>
                <a:avLst/>
                <a:gdLst>
                  <a:gd name="connsiteX0" fmla="*/ 0 w 1920479"/>
                  <a:gd name="connsiteY0" fmla="*/ 0 h 2224454"/>
                  <a:gd name="connsiteX1" fmla="*/ 1920479 w 1920479"/>
                  <a:gd name="connsiteY1" fmla="*/ 0 h 2224454"/>
                  <a:gd name="connsiteX2" fmla="*/ 1920479 w 1920479"/>
                  <a:gd name="connsiteY2" fmla="*/ 2224454 h 2224454"/>
                  <a:gd name="connsiteX3" fmla="*/ 0 w 1920479"/>
                  <a:gd name="connsiteY3" fmla="*/ 2224454 h 2224454"/>
                  <a:gd name="connsiteX4" fmla="*/ 0 w 1920479"/>
                  <a:gd name="connsiteY4" fmla="*/ 0 h 2224454"/>
                  <a:gd name="connsiteX0" fmla="*/ 517236 w 2437715"/>
                  <a:gd name="connsiteY0" fmla="*/ 0 h 2233690"/>
                  <a:gd name="connsiteX1" fmla="*/ 2437715 w 2437715"/>
                  <a:gd name="connsiteY1" fmla="*/ 0 h 2233690"/>
                  <a:gd name="connsiteX2" fmla="*/ 2437715 w 2437715"/>
                  <a:gd name="connsiteY2" fmla="*/ 2224454 h 2233690"/>
                  <a:gd name="connsiteX3" fmla="*/ 0 w 2437715"/>
                  <a:gd name="connsiteY3" fmla="*/ 2233690 h 2233690"/>
                  <a:gd name="connsiteX4" fmla="*/ 517236 w 2437715"/>
                  <a:gd name="connsiteY4" fmla="*/ 0 h 2233690"/>
                  <a:gd name="connsiteX0" fmla="*/ 498763 w 2419242"/>
                  <a:gd name="connsiteY0" fmla="*/ 0 h 2224454"/>
                  <a:gd name="connsiteX1" fmla="*/ 2419242 w 2419242"/>
                  <a:gd name="connsiteY1" fmla="*/ 0 h 2224454"/>
                  <a:gd name="connsiteX2" fmla="*/ 2419242 w 2419242"/>
                  <a:gd name="connsiteY2" fmla="*/ 2224454 h 2224454"/>
                  <a:gd name="connsiteX3" fmla="*/ 0 w 2419242"/>
                  <a:gd name="connsiteY3" fmla="*/ 2215217 h 2224454"/>
                  <a:gd name="connsiteX4" fmla="*/ 498763 w 2419242"/>
                  <a:gd name="connsiteY4" fmla="*/ 0 h 2224454"/>
                  <a:gd name="connsiteX0" fmla="*/ 491143 w 2411622"/>
                  <a:gd name="connsiteY0" fmla="*/ 0 h 2224454"/>
                  <a:gd name="connsiteX1" fmla="*/ 2411622 w 2411622"/>
                  <a:gd name="connsiteY1" fmla="*/ 0 h 2224454"/>
                  <a:gd name="connsiteX2" fmla="*/ 2411622 w 2411622"/>
                  <a:gd name="connsiteY2" fmla="*/ 2224454 h 2224454"/>
                  <a:gd name="connsiteX3" fmla="*/ 0 w 2411622"/>
                  <a:gd name="connsiteY3" fmla="*/ 2222837 h 2224454"/>
                  <a:gd name="connsiteX4" fmla="*/ 491143 w 2411622"/>
                  <a:gd name="connsiteY4" fmla="*/ 0 h 222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622" h="2224454">
                    <a:moveTo>
                      <a:pt x="491143" y="0"/>
                    </a:moveTo>
                    <a:lnTo>
                      <a:pt x="2411622" y="0"/>
                    </a:lnTo>
                    <a:lnTo>
                      <a:pt x="2411622" y="2224454"/>
                    </a:lnTo>
                    <a:lnTo>
                      <a:pt x="0" y="2222837"/>
                    </a:lnTo>
                    <a:lnTo>
                      <a:pt x="491143" y="0"/>
                    </a:lnTo>
                    <a:close/>
                  </a:path>
                </a:pathLst>
              </a:cu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anchor="ctr"/>
              <a:lstStyle/>
              <a:p>
                <a:pPr algn="ctr"/>
                <a:endParaRPr>
                  <a:solidFill>
                    <a:schemeClr val="tx1"/>
                  </a:solidFill>
                </a:endParaRPr>
              </a:p>
            </p:txBody>
          </p:sp>
          <p:grpSp>
            <p:nvGrpSpPr>
              <p:cNvPr id="17" name="iŝlïďê">
                <a:extLst>
                  <a:ext uri="{FF2B5EF4-FFF2-40B4-BE49-F238E27FC236}">
                    <a16:creationId xmlns:a16="http://schemas.microsoft.com/office/drawing/2014/main" id="{6FD95D1A-7973-454C-B6A3-8CC0C446C932}"/>
                  </a:ext>
                </a:extLst>
              </p:cNvPr>
              <p:cNvGrpSpPr/>
              <p:nvPr/>
            </p:nvGrpSpPr>
            <p:grpSpPr>
              <a:xfrm>
                <a:off x="2765307" y="1134000"/>
                <a:ext cx="2168884" cy="4368800"/>
                <a:chOff x="4969930" y="1160748"/>
                <a:chExt cx="2252140" cy="4536504"/>
              </a:xfrm>
            </p:grpSpPr>
            <p:grpSp>
              <p:nvGrpSpPr>
                <p:cNvPr id="18" name="is1ídé">
                  <a:extLst>
                    <a:ext uri="{FF2B5EF4-FFF2-40B4-BE49-F238E27FC236}">
                      <a16:creationId xmlns:a16="http://schemas.microsoft.com/office/drawing/2014/main" id="{D1EAAC91-F590-4FEA-A0F7-BE0FF407203A}"/>
                    </a:ext>
                  </a:extLst>
                </p:cNvPr>
                <p:cNvGrpSpPr>
                  <a:grpSpLocks/>
                </p:cNvGrpSpPr>
                <p:nvPr/>
              </p:nvGrpSpPr>
              <p:grpSpPr bwMode="auto">
                <a:xfrm>
                  <a:off x="4969930" y="1160748"/>
                  <a:ext cx="2252140" cy="4536504"/>
                  <a:chOff x="8853485" y="3998913"/>
                  <a:chExt cx="3106735" cy="6257925"/>
                </a:xfrm>
                <a:effectLst/>
              </p:grpSpPr>
              <p:sp>
                <p:nvSpPr>
                  <p:cNvPr id="20" name="îṧļiḓé">
                    <a:extLst>
                      <a:ext uri="{FF2B5EF4-FFF2-40B4-BE49-F238E27FC236}">
                        <a16:creationId xmlns:a16="http://schemas.microsoft.com/office/drawing/2014/main" id="{72E85EF6-87F7-45AD-8774-05CA3FA57994}"/>
                      </a:ext>
                    </a:extLst>
                  </p:cNvPr>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sp>
                <p:nvSpPr>
                  <p:cNvPr id="21" name="ïŝlïďe">
                    <a:extLst>
                      <a:ext uri="{FF2B5EF4-FFF2-40B4-BE49-F238E27FC236}">
                        <a16:creationId xmlns:a16="http://schemas.microsoft.com/office/drawing/2014/main" id="{5CE50BEB-1216-4D5A-85F0-309487EA99AE}"/>
                      </a:ext>
                    </a:extLst>
                  </p:cNvPr>
                  <p:cNvSpPr/>
                  <p:nvPr/>
                </p:nvSpPr>
                <p:spPr bwMode="auto">
                  <a:xfrm>
                    <a:off x="8888413" y="4021138"/>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sp>
                <p:nvSpPr>
                  <p:cNvPr id="22" name="îṩ1ídé">
                    <a:extLst>
                      <a:ext uri="{FF2B5EF4-FFF2-40B4-BE49-F238E27FC236}">
                        <a16:creationId xmlns:a16="http://schemas.microsoft.com/office/drawing/2014/main" id="{19D6B750-B69A-4E32-9D1F-38AB8CF4D7A8}"/>
                      </a:ext>
                    </a:extLst>
                  </p:cNvPr>
                  <p:cNvSpPr/>
                  <p:nvPr/>
                </p:nvSpPr>
                <p:spPr bwMode="auto">
                  <a:xfrm>
                    <a:off x="9925050" y="4337050"/>
                    <a:ext cx="93663" cy="93663"/>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sp>
                <p:nvSpPr>
                  <p:cNvPr id="23" name="iślïḍé">
                    <a:extLst>
                      <a:ext uri="{FF2B5EF4-FFF2-40B4-BE49-F238E27FC236}">
                        <a16:creationId xmlns:a16="http://schemas.microsoft.com/office/drawing/2014/main" id="{6652836D-19A6-47E3-8EFC-5027E9314FFB}"/>
                      </a:ext>
                    </a:extLst>
                  </p:cNvPr>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sp>
                <p:nvSpPr>
                  <p:cNvPr id="24" name="íŝľîḑê">
                    <a:extLst>
                      <a:ext uri="{FF2B5EF4-FFF2-40B4-BE49-F238E27FC236}">
                        <a16:creationId xmlns:a16="http://schemas.microsoft.com/office/drawing/2014/main" id="{162E516A-3A4D-4AC4-8382-DCD5F1366209}"/>
                      </a:ext>
                    </a:extLst>
                  </p:cNvPr>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sp>
                <p:nvSpPr>
                  <p:cNvPr id="25" name="î$ľíḓe">
                    <a:extLst>
                      <a:ext uri="{FF2B5EF4-FFF2-40B4-BE49-F238E27FC236}">
                        <a16:creationId xmlns:a16="http://schemas.microsoft.com/office/drawing/2014/main" id="{10C973C6-357F-4D4C-95E5-4E9FA0D45188}"/>
                      </a:ext>
                    </a:extLst>
                  </p:cNvPr>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p>
                </p:txBody>
              </p:sp>
            </p:grpSp>
            <p:sp>
              <p:nvSpPr>
                <p:cNvPr id="19" name="îṩlîḍê">
                  <a:extLst>
                    <a:ext uri="{FF2B5EF4-FFF2-40B4-BE49-F238E27FC236}">
                      <a16:creationId xmlns:a16="http://schemas.microsoft.com/office/drawing/2014/main" id="{8497A0D9-FC70-4D9F-9679-8246AF2D899B}"/>
                    </a:ext>
                  </a:extLst>
                </p:cNvPr>
                <p:cNvSpPr/>
                <p:nvPr/>
              </p:nvSpPr>
              <p:spPr>
                <a:xfrm>
                  <a:off x="5077528" y="1549724"/>
                  <a:ext cx="2036952" cy="3613553"/>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grpSp>
      <p:sp>
        <p:nvSpPr>
          <p:cNvPr id="2" name="AutoShape 2" descr="https://www.yunzhijia.com/docrest/doc/user/downloadfile?fileId=5b6b95b22711cd4420d12edc&amp;bi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4" descr="https://www.yunzhijia.com/docrest/doc/user/downloadfile?fileId=5b6b95b22711cd4420d12edc&amp;bi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descr="https://www.yunzhijia.com/docrest/doc/user/downloadfile?fileId=5b6b95b22711cd4420d12edc&amp;bi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8" descr="https://www.yunzhijia.com/docrest/doc/user/downloadfile?fileId=5b6b95b22711cd4420d12edc&amp;bi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https://www.yunzhijia.com/docrest/file/downloadfile/5cd5219a9b521a787b31430d?big">
            <a:extLst>
              <a:ext uri="{FF2B5EF4-FFF2-40B4-BE49-F238E27FC236}">
                <a16:creationId xmlns:a16="http://schemas.microsoft.com/office/drawing/2014/main" id="{EDC45E79-AB6A-4AF2-B68D-C444068038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1656" y="1770048"/>
            <a:ext cx="1961651" cy="35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8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9E6-413E-4F40-A38C-8A8E86CCF5CC}"/>
              </a:ext>
            </a:extLst>
          </p:cNvPr>
          <p:cNvSpPr>
            <a:spLocks noGrp="1"/>
          </p:cNvSpPr>
          <p:nvPr>
            <p:ph type="title"/>
          </p:nvPr>
        </p:nvSpPr>
        <p:spPr/>
        <p:txBody>
          <a:bodyPr/>
          <a:lstStyle/>
          <a:p>
            <a:r>
              <a:rPr lang="zh-CN" altLang="en-US" dirty="0">
                <a:solidFill>
                  <a:srgbClr val="1771EA"/>
                </a:solidFill>
              </a:rPr>
              <a:t>业务移动应用：供应链云篇</a:t>
            </a:r>
          </a:p>
        </p:txBody>
      </p:sp>
      <p:grpSp>
        <p:nvGrpSpPr>
          <p:cNvPr id="3" name="09b92393-84a7-4557-a056-636b1b68d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96508F-DCE3-4056-BEAE-1D7581413582}"/>
              </a:ext>
            </a:extLst>
          </p:cNvPr>
          <p:cNvGrpSpPr>
            <a:grpSpLocks noChangeAspect="1"/>
          </p:cNvGrpSpPr>
          <p:nvPr>
            <p:custDataLst>
              <p:tags r:id="rId1"/>
            </p:custDataLst>
          </p:nvPr>
        </p:nvGrpSpPr>
        <p:grpSpPr>
          <a:xfrm>
            <a:off x="671514" y="1500305"/>
            <a:ext cx="10821763" cy="3857390"/>
            <a:chOff x="671514" y="1500305"/>
            <a:chExt cx="10821763" cy="3857390"/>
          </a:xfrm>
        </p:grpSpPr>
        <p:grpSp>
          <p:nvGrpSpPr>
            <p:cNvPr id="4" name="îŝ1îde">
              <a:extLst>
                <a:ext uri="{FF2B5EF4-FFF2-40B4-BE49-F238E27FC236}">
                  <a16:creationId xmlns:a16="http://schemas.microsoft.com/office/drawing/2014/main" id="{01EC8C19-12C2-4C47-8570-B6B0E07C0611}"/>
                </a:ext>
              </a:extLst>
            </p:cNvPr>
            <p:cNvGrpSpPr/>
            <p:nvPr/>
          </p:nvGrpSpPr>
          <p:grpSpPr>
            <a:xfrm>
              <a:off x="1010816" y="4037370"/>
              <a:ext cx="1860551" cy="227167"/>
              <a:chOff x="1222167" y="4304931"/>
              <a:chExt cx="1860551" cy="227167"/>
            </a:xfrm>
          </p:grpSpPr>
          <p:cxnSp>
            <p:nvCxnSpPr>
              <p:cNvPr id="36" name="直接连接符 35">
                <a:extLst>
                  <a:ext uri="{FF2B5EF4-FFF2-40B4-BE49-F238E27FC236}">
                    <a16:creationId xmlns:a16="http://schemas.microsoft.com/office/drawing/2014/main" id="{2103EECD-4801-415A-B409-7CB97906A15B}"/>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íS1iďè">
                <a:extLst>
                  <a:ext uri="{FF2B5EF4-FFF2-40B4-BE49-F238E27FC236}">
                    <a16:creationId xmlns:a16="http://schemas.microsoft.com/office/drawing/2014/main" id="{F4A45568-7427-43D0-99E7-1EE5E945FB4E}"/>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ṣḻiḓe">
                <a:extLst>
                  <a:ext uri="{FF2B5EF4-FFF2-40B4-BE49-F238E27FC236}">
                    <a16:creationId xmlns:a16="http://schemas.microsoft.com/office/drawing/2014/main" id="{0132A8FA-A546-4C53-8F07-B5ED2A018D8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9" name="直接连接符 38">
                <a:extLst>
                  <a:ext uri="{FF2B5EF4-FFF2-40B4-BE49-F238E27FC236}">
                    <a16:creationId xmlns:a16="http://schemas.microsoft.com/office/drawing/2014/main" id="{8E8AD154-5771-4DFC-97E2-DD7F0DF285A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ïṥ1ïḓé">
              <a:extLst>
                <a:ext uri="{FF2B5EF4-FFF2-40B4-BE49-F238E27FC236}">
                  <a16:creationId xmlns:a16="http://schemas.microsoft.com/office/drawing/2014/main" id="{3D328CD0-E1A0-4F41-B9CC-2DF3FFCC0179}"/>
                </a:ext>
              </a:extLst>
            </p:cNvPr>
            <p:cNvSpPr/>
            <p:nvPr/>
          </p:nvSpPr>
          <p:spPr>
            <a:xfrm>
              <a:off x="1010857" y="1500305"/>
              <a:ext cx="1860468" cy="1810713"/>
            </a:xfrm>
            <a:prstGeom prst="roundRect">
              <a:avLst>
                <a:gd name="adj" fmla="val 50000"/>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 name="iṧ1îḋê">
              <a:extLst>
                <a:ext uri="{FF2B5EF4-FFF2-40B4-BE49-F238E27FC236}">
                  <a16:creationId xmlns:a16="http://schemas.microsoft.com/office/drawing/2014/main" id="{D28183DE-F47D-4463-9155-388C63B9E376}"/>
                </a:ext>
              </a:extLst>
            </p:cNvPr>
            <p:cNvSpPr/>
            <p:nvPr/>
          </p:nvSpPr>
          <p:spPr>
            <a:xfrm>
              <a:off x="671514" y="4389221"/>
              <a:ext cx="2539155" cy="968462"/>
            </a:xfrm>
            <a:prstGeom prst="rect">
              <a:avLst/>
            </a:prstGeom>
          </p:spPr>
          <p:txBody>
            <a:bodyPr wrap="square">
              <a:normAutofit/>
            </a:bodyPr>
            <a:lstStyle/>
            <a:p>
              <a:pPr algn="ctr">
                <a:lnSpc>
                  <a:spcPct val="150000"/>
                </a:lnSpc>
                <a:tabLst>
                  <a:tab pos="228594" algn="l"/>
                </a:tabLst>
                <a:defRPr/>
              </a:pPr>
              <a:r>
                <a:rPr lang="zh-CN" altLang="en-US" sz="1100" dirty="0"/>
                <a:t>指尖销售，提升业绩。</a:t>
              </a:r>
              <a:endParaRPr lang="en-US" altLang="zh-CN" sz="1100" dirty="0"/>
            </a:p>
          </p:txBody>
        </p:sp>
        <p:sp>
          <p:nvSpPr>
            <p:cNvPr id="7" name="ïŝḻîḑê">
              <a:extLst>
                <a:ext uri="{FF2B5EF4-FFF2-40B4-BE49-F238E27FC236}">
                  <a16:creationId xmlns:a16="http://schemas.microsoft.com/office/drawing/2014/main" id="{694D0EB5-F88C-4A8A-BEBF-96666A67E903}"/>
                </a:ext>
              </a:extLst>
            </p:cNvPr>
            <p:cNvSpPr/>
            <p:nvPr/>
          </p:nvSpPr>
          <p:spPr>
            <a:xfrm>
              <a:off x="672091" y="3452436"/>
              <a:ext cx="2538000" cy="338554"/>
            </a:xfrm>
            <a:prstGeom prst="rect">
              <a:avLst/>
            </a:prstGeom>
          </p:spPr>
          <p:txBody>
            <a:bodyPr wrap="none">
              <a:normAutofit lnSpcReduction="10000"/>
            </a:bodyPr>
            <a:lstStyle/>
            <a:p>
              <a:pPr algn="ctr"/>
              <a:r>
                <a:rPr lang="zh-CN" altLang="en-US" b="1" dirty="0"/>
                <a:t>移动销售</a:t>
              </a:r>
              <a:endParaRPr lang="en-US" altLang="zh-CN" b="1" dirty="0"/>
            </a:p>
          </p:txBody>
        </p:sp>
        <p:sp>
          <p:nvSpPr>
            <p:cNvPr id="8" name="i$1íḍê">
              <a:extLst>
                <a:ext uri="{FF2B5EF4-FFF2-40B4-BE49-F238E27FC236}">
                  <a16:creationId xmlns:a16="http://schemas.microsoft.com/office/drawing/2014/main" id="{45EE5E3A-41FA-4E27-84F3-A57525F4A4A8}"/>
                </a:ext>
              </a:extLst>
            </p:cNvPr>
            <p:cNvSpPr/>
            <p:nvPr/>
          </p:nvSpPr>
          <p:spPr>
            <a:xfrm>
              <a:off x="672091" y="3790990"/>
              <a:ext cx="2538000" cy="307777"/>
            </a:xfrm>
            <a:prstGeom prst="rect">
              <a:avLst/>
            </a:prstGeom>
            <a:noFill/>
          </p:spPr>
          <p:txBody>
            <a:bodyPr wrap="none">
              <a:normAutofit/>
            </a:bodyPr>
            <a:lstStyle/>
            <a:p>
              <a:pPr algn="ctr">
                <a:buClr>
                  <a:srgbClr val="E24848"/>
                </a:buClr>
              </a:pPr>
              <a:r>
                <a:rPr lang="zh-CN" altLang="en-US" sz="1200" noProof="1"/>
                <a:t>销售人员、销售订单下达人员</a:t>
              </a:r>
            </a:p>
          </p:txBody>
        </p:sp>
        <p:sp>
          <p:nvSpPr>
            <p:cNvPr id="9" name="ïṥḻïḋe">
              <a:extLst>
                <a:ext uri="{FF2B5EF4-FFF2-40B4-BE49-F238E27FC236}">
                  <a16:creationId xmlns:a16="http://schemas.microsoft.com/office/drawing/2014/main" id="{3A3916C5-2491-4E39-93D9-6BC63025617B}"/>
                </a:ext>
              </a:extLst>
            </p:cNvPr>
            <p:cNvSpPr/>
            <p:nvPr/>
          </p:nvSpPr>
          <p:spPr>
            <a:xfrm>
              <a:off x="3441463"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销售业绩，快速洞悉</a:t>
              </a:r>
              <a:endParaRPr lang="en-US" altLang="zh-CN" sz="1100" dirty="0"/>
            </a:p>
          </p:txBody>
        </p:sp>
        <p:sp>
          <p:nvSpPr>
            <p:cNvPr id="10" name="iṣ1îḋé">
              <a:extLst>
                <a:ext uri="{FF2B5EF4-FFF2-40B4-BE49-F238E27FC236}">
                  <a16:creationId xmlns:a16="http://schemas.microsoft.com/office/drawing/2014/main" id="{010EF345-14EF-429B-9421-40FDCF2E95EE}"/>
                </a:ext>
              </a:extLst>
            </p:cNvPr>
            <p:cNvSpPr/>
            <p:nvPr/>
          </p:nvSpPr>
          <p:spPr>
            <a:xfrm>
              <a:off x="3442040" y="3452435"/>
              <a:ext cx="2538000" cy="338554"/>
            </a:xfrm>
            <a:prstGeom prst="rect">
              <a:avLst/>
            </a:prstGeom>
          </p:spPr>
          <p:txBody>
            <a:bodyPr wrap="none">
              <a:normAutofit lnSpcReduction="10000"/>
            </a:bodyPr>
            <a:lstStyle/>
            <a:p>
              <a:pPr algn="ctr"/>
              <a:r>
                <a:rPr lang="zh-CN" altLang="en-US" b="1" dirty="0"/>
                <a:t>销售分析</a:t>
              </a:r>
              <a:endParaRPr lang="en-US" altLang="zh-CN" b="1" dirty="0"/>
            </a:p>
          </p:txBody>
        </p:sp>
        <p:sp>
          <p:nvSpPr>
            <p:cNvPr id="11" name="ïṣļiďê">
              <a:extLst>
                <a:ext uri="{FF2B5EF4-FFF2-40B4-BE49-F238E27FC236}">
                  <a16:creationId xmlns:a16="http://schemas.microsoft.com/office/drawing/2014/main" id="{B446C6C8-26C4-4D72-B18C-970483FD7CD3}"/>
                </a:ext>
              </a:extLst>
            </p:cNvPr>
            <p:cNvSpPr/>
            <p:nvPr/>
          </p:nvSpPr>
          <p:spPr>
            <a:xfrm>
              <a:off x="3442040" y="3790990"/>
              <a:ext cx="2538000" cy="307777"/>
            </a:xfrm>
            <a:prstGeom prst="rect">
              <a:avLst/>
            </a:prstGeom>
            <a:noFill/>
          </p:spPr>
          <p:txBody>
            <a:bodyPr wrap="none">
              <a:normAutofit/>
            </a:bodyPr>
            <a:lstStyle/>
            <a:p>
              <a:pPr algn="ctr">
                <a:buClr>
                  <a:srgbClr val="E24848"/>
                </a:buClr>
              </a:pPr>
              <a:r>
                <a:rPr lang="zh-CN" altLang="en-US" sz="1200" noProof="1"/>
                <a:t>销售管理人员</a:t>
              </a:r>
              <a:r>
                <a:rPr lang="en-US" altLang="zh-CN" sz="1200" noProof="1"/>
                <a:t> </a:t>
              </a:r>
              <a:r>
                <a:rPr lang="zh-CN" altLang="en-US" sz="1200" noProof="1"/>
                <a:t>企业高管</a:t>
              </a:r>
            </a:p>
          </p:txBody>
        </p:sp>
        <p:sp>
          <p:nvSpPr>
            <p:cNvPr id="12" name="îṧḻíde">
              <a:extLst>
                <a:ext uri="{FF2B5EF4-FFF2-40B4-BE49-F238E27FC236}">
                  <a16:creationId xmlns:a16="http://schemas.microsoft.com/office/drawing/2014/main" id="{1971928E-53BF-4998-B4F3-9686A96F86E9}"/>
                </a:ext>
              </a:extLst>
            </p:cNvPr>
            <p:cNvSpPr/>
            <p:nvPr/>
          </p:nvSpPr>
          <p:spPr>
            <a:xfrm>
              <a:off x="6211399"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实时掌握库存动态。</a:t>
              </a:r>
              <a:endParaRPr lang="en-US" altLang="zh-CN" sz="1100" dirty="0"/>
            </a:p>
          </p:txBody>
        </p:sp>
        <p:sp>
          <p:nvSpPr>
            <p:cNvPr id="13" name="îśḻiďè">
              <a:extLst>
                <a:ext uri="{FF2B5EF4-FFF2-40B4-BE49-F238E27FC236}">
                  <a16:creationId xmlns:a16="http://schemas.microsoft.com/office/drawing/2014/main" id="{CFD2581C-3698-4CF6-A94E-14E94A73B763}"/>
                </a:ext>
              </a:extLst>
            </p:cNvPr>
            <p:cNvSpPr/>
            <p:nvPr/>
          </p:nvSpPr>
          <p:spPr>
            <a:xfrm>
              <a:off x="6211976" y="3452436"/>
              <a:ext cx="2538000" cy="338554"/>
            </a:xfrm>
            <a:prstGeom prst="rect">
              <a:avLst/>
            </a:prstGeom>
          </p:spPr>
          <p:txBody>
            <a:bodyPr wrap="none">
              <a:normAutofit lnSpcReduction="10000"/>
            </a:bodyPr>
            <a:lstStyle/>
            <a:p>
              <a:pPr algn="ctr"/>
              <a:r>
                <a:rPr lang="zh-CN" altLang="en-US" b="1" dirty="0"/>
                <a:t>库存查询</a:t>
              </a:r>
              <a:endParaRPr lang="en-US" altLang="zh-CN" b="1" dirty="0"/>
            </a:p>
          </p:txBody>
        </p:sp>
        <p:sp>
          <p:nvSpPr>
            <p:cNvPr id="14" name="ïṩ1íde">
              <a:extLst>
                <a:ext uri="{FF2B5EF4-FFF2-40B4-BE49-F238E27FC236}">
                  <a16:creationId xmlns:a16="http://schemas.microsoft.com/office/drawing/2014/main" id="{2141AA4C-FBB5-44B1-889A-8D55A9B7E45A}"/>
                </a:ext>
              </a:extLst>
            </p:cNvPr>
            <p:cNvSpPr/>
            <p:nvPr/>
          </p:nvSpPr>
          <p:spPr>
            <a:xfrm>
              <a:off x="6211976" y="3790990"/>
              <a:ext cx="2538000" cy="307777"/>
            </a:xfrm>
            <a:prstGeom prst="rect">
              <a:avLst/>
            </a:prstGeom>
            <a:noFill/>
          </p:spPr>
          <p:txBody>
            <a:bodyPr wrap="none">
              <a:normAutofit/>
            </a:bodyPr>
            <a:lstStyle/>
            <a:p>
              <a:pPr algn="ctr">
                <a:buClr>
                  <a:srgbClr val="E24848"/>
                </a:buClr>
              </a:pPr>
              <a:r>
                <a:rPr lang="zh-CN" altLang="en-US" sz="1200" noProof="1"/>
                <a:t>仓管、采购、销售人员</a:t>
              </a:r>
            </a:p>
          </p:txBody>
        </p:sp>
        <p:sp>
          <p:nvSpPr>
            <p:cNvPr id="15" name="îsļïḓé">
              <a:extLst>
                <a:ext uri="{FF2B5EF4-FFF2-40B4-BE49-F238E27FC236}">
                  <a16:creationId xmlns:a16="http://schemas.microsoft.com/office/drawing/2014/main" id="{211AB148-C6BA-4E1D-A1B4-0D671560AD74}"/>
                </a:ext>
              </a:extLst>
            </p:cNvPr>
            <p:cNvSpPr/>
            <p:nvPr/>
          </p:nvSpPr>
          <p:spPr>
            <a:xfrm>
              <a:off x="8919189" y="3226258"/>
              <a:ext cx="2539155" cy="968462"/>
            </a:xfrm>
            <a:prstGeom prst="rect">
              <a:avLst/>
            </a:prstGeom>
          </p:spPr>
          <p:txBody>
            <a:bodyPr wrap="square">
              <a:normAutofit/>
            </a:bodyPr>
            <a:lstStyle/>
            <a:p>
              <a:pPr algn="ctr">
                <a:lnSpc>
                  <a:spcPct val="150000"/>
                </a:lnSpc>
                <a:tabLst>
                  <a:tab pos="228594" algn="l"/>
                </a:tabLst>
                <a:defRPr/>
              </a:pPr>
              <a:r>
                <a:rPr lang="zh-CN" altLang="en-US" sz="1100" dirty="0"/>
                <a:t>敬请期待</a:t>
              </a:r>
              <a:endParaRPr lang="en-US" altLang="zh-CN" sz="1100" dirty="0"/>
            </a:p>
          </p:txBody>
        </p:sp>
        <p:sp>
          <p:nvSpPr>
            <p:cNvPr id="16" name="ïṡļiḓe">
              <a:extLst>
                <a:ext uri="{FF2B5EF4-FFF2-40B4-BE49-F238E27FC236}">
                  <a16:creationId xmlns:a16="http://schemas.microsoft.com/office/drawing/2014/main" id="{A640068C-E50E-4A5E-BAFE-3C977A4062E6}"/>
                </a:ext>
              </a:extLst>
            </p:cNvPr>
            <p:cNvSpPr/>
            <p:nvPr/>
          </p:nvSpPr>
          <p:spPr>
            <a:xfrm>
              <a:off x="8955277" y="2965142"/>
              <a:ext cx="2538000" cy="301840"/>
            </a:xfrm>
            <a:prstGeom prst="rect">
              <a:avLst/>
            </a:prstGeom>
          </p:spPr>
          <p:txBody>
            <a:bodyPr wrap="none">
              <a:normAutofit/>
            </a:bodyPr>
            <a:lstStyle/>
            <a:p>
              <a:pPr algn="ctr"/>
              <a:r>
                <a:rPr lang="zh-CN" altLang="en-US" sz="1300" b="1" dirty="0"/>
                <a:t>更多供应链云轻应用开发中</a:t>
              </a:r>
              <a:endParaRPr lang="en-US" altLang="zh-CN" sz="1300" b="1" dirty="0"/>
            </a:p>
          </p:txBody>
        </p:sp>
        <p:sp>
          <p:nvSpPr>
            <p:cNvPr id="18" name="ïṥľîḍê">
              <a:extLst>
                <a:ext uri="{FF2B5EF4-FFF2-40B4-BE49-F238E27FC236}">
                  <a16:creationId xmlns:a16="http://schemas.microsoft.com/office/drawing/2014/main" id="{F9333C33-1F25-4BA3-BAB2-0A7DA98E1578}"/>
                </a:ext>
              </a:extLst>
            </p:cNvPr>
            <p:cNvSpPr/>
            <p:nvPr/>
          </p:nvSpPr>
          <p:spPr>
            <a:xfrm>
              <a:off x="3780806"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ŝľíḍê">
              <a:extLst>
                <a:ext uri="{FF2B5EF4-FFF2-40B4-BE49-F238E27FC236}">
                  <a16:creationId xmlns:a16="http://schemas.microsoft.com/office/drawing/2014/main" id="{17628445-BC2A-4193-9783-1A0FB5AB4162}"/>
                </a:ext>
              </a:extLst>
            </p:cNvPr>
            <p:cNvSpPr/>
            <p:nvPr/>
          </p:nvSpPr>
          <p:spPr>
            <a:xfrm>
              <a:off x="6550742"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í$ḷîḍê">
              <a:extLst>
                <a:ext uri="{FF2B5EF4-FFF2-40B4-BE49-F238E27FC236}">
                  <a16:creationId xmlns:a16="http://schemas.microsoft.com/office/drawing/2014/main" id="{01FCDD1D-C1FC-4368-B127-AF41ED1E88F1}"/>
                </a:ext>
              </a:extLst>
            </p:cNvPr>
            <p:cNvGrpSpPr/>
            <p:nvPr/>
          </p:nvGrpSpPr>
          <p:grpSpPr>
            <a:xfrm>
              <a:off x="3780765" y="4037370"/>
              <a:ext cx="1860551" cy="227167"/>
              <a:chOff x="1222167" y="4304931"/>
              <a:chExt cx="1860551" cy="227167"/>
            </a:xfrm>
          </p:grpSpPr>
          <p:cxnSp>
            <p:nvCxnSpPr>
              <p:cNvPr id="32" name="直接连接符 31">
                <a:extLst>
                  <a:ext uri="{FF2B5EF4-FFF2-40B4-BE49-F238E27FC236}">
                    <a16:creationId xmlns:a16="http://schemas.microsoft.com/office/drawing/2014/main" id="{28988B3D-F29F-4409-91F8-066A8A7242B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íṥ1íḑé">
                <a:extLst>
                  <a:ext uri="{FF2B5EF4-FFF2-40B4-BE49-F238E27FC236}">
                    <a16:creationId xmlns:a16="http://schemas.microsoft.com/office/drawing/2014/main" id="{998D3112-53B7-4C96-B773-FCF28BEA73F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śļïdê">
                <a:extLst>
                  <a:ext uri="{FF2B5EF4-FFF2-40B4-BE49-F238E27FC236}">
                    <a16:creationId xmlns:a16="http://schemas.microsoft.com/office/drawing/2014/main" id="{C765EE2D-FB6D-454D-BFE9-4CF45C7CD4D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9217596-93C6-4A7A-B561-2630BF96B1D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iśľïḑè">
              <a:extLst>
                <a:ext uri="{FF2B5EF4-FFF2-40B4-BE49-F238E27FC236}">
                  <a16:creationId xmlns:a16="http://schemas.microsoft.com/office/drawing/2014/main" id="{5543A531-244D-4DE5-A416-78E1186EBC94}"/>
                </a:ext>
              </a:extLst>
            </p:cNvPr>
            <p:cNvGrpSpPr/>
            <p:nvPr/>
          </p:nvGrpSpPr>
          <p:grpSpPr>
            <a:xfrm>
              <a:off x="6550701" y="4037370"/>
              <a:ext cx="1860551" cy="227167"/>
              <a:chOff x="1222167" y="4304931"/>
              <a:chExt cx="1860551" cy="227167"/>
            </a:xfrm>
          </p:grpSpPr>
          <p:cxnSp>
            <p:nvCxnSpPr>
              <p:cNvPr id="28" name="直接连接符 27">
                <a:extLst>
                  <a:ext uri="{FF2B5EF4-FFF2-40B4-BE49-F238E27FC236}">
                    <a16:creationId xmlns:a16="http://schemas.microsoft.com/office/drawing/2014/main" id="{7C1E307F-4D9E-4C73-B075-88E91E381213}"/>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iṧļíḋé">
                <a:extLst>
                  <a:ext uri="{FF2B5EF4-FFF2-40B4-BE49-F238E27FC236}">
                    <a16:creationId xmlns:a16="http://schemas.microsoft.com/office/drawing/2014/main" id="{ACB496E1-2091-4AEB-A629-74C20DCCE83D}"/>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şḷîďê">
                <a:extLst>
                  <a:ext uri="{FF2B5EF4-FFF2-40B4-BE49-F238E27FC236}">
                    <a16:creationId xmlns:a16="http://schemas.microsoft.com/office/drawing/2014/main" id="{48D9DEDA-1869-4E45-B408-B6503FC71BF0}"/>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1" name="直接连接符 30">
                <a:extLst>
                  <a:ext uri="{FF2B5EF4-FFF2-40B4-BE49-F238E27FC236}">
                    <a16:creationId xmlns:a16="http://schemas.microsoft.com/office/drawing/2014/main" id="{FF1A2D3B-F9F0-4407-A0A0-900FE5B0C982}"/>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片 40">
            <a:extLst>
              <a:ext uri="{FF2B5EF4-FFF2-40B4-BE49-F238E27FC236}">
                <a16:creationId xmlns:a16="http://schemas.microsoft.com/office/drawing/2014/main" id="{9AAB0509-FDDD-445A-BBA3-4B26ABA0A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1993" y="1468977"/>
            <a:ext cx="1895660" cy="1895660"/>
          </a:xfrm>
          <a:prstGeom prst="rect">
            <a:avLst/>
          </a:prstGeom>
        </p:spPr>
      </p:pic>
      <p:pic>
        <p:nvPicPr>
          <p:cNvPr id="44" name="图片 43">
            <a:extLst>
              <a:ext uri="{FF2B5EF4-FFF2-40B4-BE49-F238E27FC236}">
                <a16:creationId xmlns:a16="http://schemas.microsoft.com/office/drawing/2014/main" id="{1BB87D32-23B5-44C5-94B5-56EAC6E53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037" y="1504487"/>
            <a:ext cx="1815762" cy="1815762"/>
          </a:xfrm>
          <a:prstGeom prst="rect">
            <a:avLst/>
          </a:prstGeom>
        </p:spPr>
      </p:pic>
      <p:pic>
        <p:nvPicPr>
          <p:cNvPr id="48" name="图片 47">
            <a:extLst>
              <a:ext uri="{FF2B5EF4-FFF2-40B4-BE49-F238E27FC236}">
                <a16:creationId xmlns:a16="http://schemas.microsoft.com/office/drawing/2014/main" id="{AFF69041-11FE-4258-A866-A0D1141B2E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4149" y="1466849"/>
            <a:ext cx="1895475" cy="1895475"/>
          </a:xfrm>
          <a:prstGeom prst="rect">
            <a:avLst/>
          </a:prstGeom>
        </p:spPr>
      </p:pic>
      <p:pic>
        <p:nvPicPr>
          <p:cNvPr id="19" name="图片 18">
            <a:extLst>
              <a:ext uri="{FF2B5EF4-FFF2-40B4-BE49-F238E27FC236}">
                <a16:creationId xmlns:a16="http://schemas.microsoft.com/office/drawing/2014/main" id="{145ABE19-EDC8-4689-AEC9-751F9FDD3D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5792" y="1470154"/>
            <a:ext cx="1918412" cy="1918412"/>
          </a:xfrm>
          <a:prstGeom prst="rect">
            <a:avLst/>
          </a:prstGeom>
        </p:spPr>
      </p:pic>
    </p:spTree>
    <p:extLst>
      <p:ext uri="{BB962C8B-B14F-4D97-AF65-F5344CB8AC3E}">
        <p14:creationId xmlns:p14="http://schemas.microsoft.com/office/powerpoint/2010/main" val="182901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572941" y="1402701"/>
            <a:ext cx="2063542" cy="704850"/>
          </a:xfrm>
        </p:spPr>
        <p:txBody>
          <a:bodyPr/>
          <a:lstStyle/>
          <a:p>
            <a:r>
              <a:rPr lang="zh-CN" altLang="en-US" dirty="0"/>
              <a:t>移动销售</a:t>
            </a:r>
          </a:p>
        </p:txBody>
      </p:sp>
      <p:sp>
        <p:nvSpPr>
          <p:cNvPr id="6" name="文本框 5">
            <a:extLst>
              <a:ext uri="{FF2B5EF4-FFF2-40B4-BE49-F238E27FC236}">
                <a16:creationId xmlns:a16="http://schemas.microsoft.com/office/drawing/2014/main" id="{5283330A-D168-48C1-BE59-76F8CF6C5ECE}"/>
              </a:ext>
            </a:extLst>
          </p:cNvPr>
          <p:cNvSpPr txBox="1"/>
          <p:nvPr/>
        </p:nvSpPr>
        <p:spPr>
          <a:xfrm>
            <a:off x="473659" y="2343676"/>
            <a:ext cx="2950675" cy="2334742"/>
          </a:xfrm>
          <a:prstGeom prst="rect">
            <a:avLst/>
          </a:prstGeom>
          <a:solidFill>
            <a:schemeClr val="bg1">
              <a:alpha val="36000"/>
            </a:schemeClr>
          </a:solidFill>
        </p:spPr>
        <p:txBody>
          <a:bodyPr wrap="square" rtlCol="0">
            <a:spAutoFit/>
          </a:bodyPr>
          <a:lstStyle/>
          <a:p>
            <a:pPr>
              <a:lnSpc>
                <a:spcPct val="250000"/>
              </a:lnSpc>
            </a:pPr>
            <a:r>
              <a:rPr lang="zh-CN" altLang="en-US" sz="1000" dirty="0"/>
              <a:t>移动销售是一款专为销售人员处理销售业务而提供的融入</a:t>
            </a:r>
            <a:r>
              <a:rPr lang="en-US" altLang="zh-CN" sz="1000" dirty="0"/>
              <a:t>AI</a:t>
            </a:r>
            <a:r>
              <a:rPr lang="zh-CN" altLang="en-US" sz="1000" dirty="0"/>
              <a:t>的轻应用。</a:t>
            </a:r>
          </a:p>
          <a:p>
            <a:pPr>
              <a:lnSpc>
                <a:spcPct val="250000"/>
              </a:lnSpc>
            </a:pPr>
            <a:r>
              <a:rPr lang="zh-CN" altLang="en-US" sz="1000" dirty="0"/>
              <a:t>销售人员在手机上就能轻松处理客户下单、收款、订单进展跟踪、物流跟踪、客户资料维护、应收款查询、查询业绩等业务；移动销售的数据和信息与金蝶云系统实时同步、互联互通、方便快捷。</a:t>
            </a:r>
          </a:p>
        </p:txBody>
      </p:sp>
      <p:pic>
        <p:nvPicPr>
          <p:cNvPr id="7" name="图片 6">
            <a:extLst>
              <a:ext uri="{FF2B5EF4-FFF2-40B4-BE49-F238E27FC236}">
                <a16:creationId xmlns:a16="http://schemas.microsoft.com/office/drawing/2014/main" id="{2726A69C-561D-44D2-9DB7-C0E1A556F894}"/>
              </a:ext>
            </a:extLst>
          </p:cNvPr>
          <p:cNvPicPr>
            <a:picLocks noChangeAspect="1"/>
          </p:cNvPicPr>
          <p:nvPr/>
        </p:nvPicPr>
        <p:blipFill>
          <a:blip r:embed="rId2"/>
          <a:stretch>
            <a:fillRect/>
          </a:stretch>
        </p:blipFill>
        <p:spPr>
          <a:xfrm>
            <a:off x="5445894" y="1464907"/>
            <a:ext cx="1480315" cy="2640563"/>
          </a:xfrm>
          <a:prstGeom prst="rect">
            <a:avLst/>
          </a:prstGeom>
          <a:ln>
            <a:noFill/>
          </a:ln>
          <a:effectLst>
            <a:outerShdw blurRad="101600" sx="101000" sy="101000" algn="ctr" rotWithShape="0">
              <a:prstClr val="black">
                <a:alpha val="40000"/>
              </a:prstClr>
            </a:outerShdw>
          </a:effectLst>
        </p:spPr>
      </p:pic>
      <p:pic>
        <p:nvPicPr>
          <p:cNvPr id="9" name="图片 8">
            <a:extLst>
              <a:ext uri="{FF2B5EF4-FFF2-40B4-BE49-F238E27FC236}">
                <a16:creationId xmlns:a16="http://schemas.microsoft.com/office/drawing/2014/main" id="{D720E661-B568-402A-AE90-0155B9D52658}"/>
              </a:ext>
            </a:extLst>
          </p:cNvPr>
          <p:cNvPicPr>
            <a:picLocks noChangeAspect="1"/>
          </p:cNvPicPr>
          <p:nvPr/>
        </p:nvPicPr>
        <p:blipFill>
          <a:blip r:embed="rId3"/>
          <a:stretch>
            <a:fillRect/>
          </a:stretch>
        </p:blipFill>
        <p:spPr>
          <a:xfrm>
            <a:off x="8732563" y="2528596"/>
            <a:ext cx="1545827" cy="2785008"/>
          </a:xfrm>
          <a:prstGeom prst="rect">
            <a:avLst/>
          </a:prstGeom>
          <a:ln>
            <a:noFill/>
          </a:ln>
          <a:effectLst>
            <a:outerShdw blurRad="101600" sx="101000" sy="101000" algn="ctr" rotWithShape="0">
              <a:prstClr val="black">
                <a:alpha val="40000"/>
              </a:prstClr>
            </a:outerShdw>
          </a:effectLst>
        </p:spPr>
      </p:pic>
      <p:pic>
        <p:nvPicPr>
          <p:cNvPr id="11" name="图片 10">
            <a:extLst>
              <a:ext uri="{FF2B5EF4-FFF2-40B4-BE49-F238E27FC236}">
                <a16:creationId xmlns:a16="http://schemas.microsoft.com/office/drawing/2014/main" id="{D5919A1C-E6B5-4B60-B037-8B12D26824EE}"/>
              </a:ext>
            </a:extLst>
          </p:cNvPr>
          <p:cNvPicPr>
            <a:picLocks noChangeAspect="1"/>
          </p:cNvPicPr>
          <p:nvPr/>
        </p:nvPicPr>
        <p:blipFill>
          <a:blip r:embed="rId4"/>
          <a:stretch>
            <a:fillRect/>
          </a:stretch>
        </p:blipFill>
        <p:spPr>
          <a:xfrm>
            <a:off x="10422293" y="3041026"/>
            <a:ext cx="1657739" cy="2967888"/>
          </a:xfrm>
          <a:prstGeom prst="rect">
            <a:avLst/>
          </a:prstGeom>
          <a:ln>
            <a:noFill/>
          </a:ln>
          <a:effectLst>
            <a:outerShdw blurRad="101600" sx="101000" sy="101000" algn="ctr" rotWithShape="0">
              <a:prstClr val="black">
                <a:alpha val="40000"/>
              </a:prstClr>
            </a:outerShdw>
          </a:effectLst>
        </p:spPr>
      </p:pic>
      <p:pic>
        <p:nvPicPr>
          <p:cNvPr id="13" name="图片 12">
            <a:extLst>
              <a:ext uri="{FF2B5EF4-FFF2-40B4-BE49-F238E27FC236}">
                <a16:creationId xmlns:a16="http://schemas.microsoft.com/office/drawing/2014/main" id="{CE061D4B-789F-4622-B93E-02DDCB623983}"/>
              </a:ext>
            </a:extLst>
          </p:cNvPr>
          <p:cNvPicPr>
            <a:picLocks noChangeAspect="1"/>
          </p:cNvPicPr>
          <p:nvPr/>
        </p:nvPicPr>
        <p:blipFill>
          <a:blip r:embed="rId5"/>
          <a:stretch>
            <a:fillRect/>
          </a:stretch>
        </p:blipFill>
        <p:spPr>
          <a:xfrm>
            <a:off x="7079869" y="2006083"/>
            <a:ext cx="1588239" cy="2817844"/>
          </a:xfrm>
          <a:prstGeom prst="rect">
            <a:avLst/>
          </a:prstGeom>
          <a:ln>
            <a:noFill/>
          </a:ln>
          <a:effectLst>
            <a:outerShdw blurRad="101600" sx="101000" sy="101000" algn="ctr" rotWithShape="0">
              <a:prstClr val="black">
                <a:alpha val="40000"/>
              </a:prstClr>
            </a:outerShdw>
          </a:effectLst>
        </p:spPr>
      </p:pic>
      <p:grpSp>
        <p:nvGrpSpPr>
          <p:cNvPr id="3" name="组合 2">
            <a:extLst>
              <a:ext uri="{FF2B5EF4-FFF2-40B4-BE49-F238E27FC236}">
                <a16:creationId xmlns:a16="http://schemas.microsoft.com/office/drawing/2014/main" id="{5BB634ED-360C-4B5A-A534-824C3342D9A9}"/>
              </a:ext>
            </a:extLst>
          </p:cNvPr>
          <p:cNvGrpSpPr/>
          <p:nvPr/>
        </p:nvGrpSpPr>
        <p:grpSpPr>
          <a:xfrm>
            <a:off x="3488789" y="496525"/>
            <a:ext cx="1803445" cy="3424575"/>
            <a:chOff x="3488789" y="496525"/>
            <a:chExt cx="1803445" cy="3424575"/>
          </a:xfrm>
        </p:grpSpPr>
        <p:pic>
          <p:nvPicPr>
            <p:cNvPr id="12" name="图片 11">
              <a:extLst>
                <a:ext uri="{FF2B5EF4-FFF2-40B4-BE49-F238E27FC236}">
                  <a16:creationId xmlns:a16="http://schemas.microsoft.com/office/drawing/2014/main" id="{F6C25271-9A77-4DAF-B97A-E15FE52BE7A9}"/>
                </a:ext>
              </a:extLst>
            </p:cNvPr>
            <p:cNvPicPr>
              <a:picLocks noChangeAspect="1"/>
            </p:cNvPicPr>
            <p:nvPr/>
          </p:nvPicPr>
          <p:blipFill>
            <a:blip r:embed="rId6"/>
            <a:stretch>
              <a:fillRect/>
            </a:stretch>
          </p:blipFill>
          <p:spPr>
            <a:xfrm>
              <a:off x="3488789" y="496525"/>
              <a:ext cx="1803445" cy="3424575"/>
            </a:xfrm>
            <a:prstGeom prst="rect">
              <a:avLst/>
            </a:prstGeom>
            <a:ln>
              <a:noFill/>
            </a:ln>
            <a:effectLst>
              <a:outerShdw blurRad="101600" sx="101000" sy="101000" algn="ctr" rotWithShape="0">
                <a:prstClr val="black">
                  <a:alpha val="40000"/>
                </a:prstClr>
              </a:outerShdw>
            </a:effectLst>
          </p:spPr>
        </p:pic>
        <p:pic>
          <p:nvPicPr>
            <p:cNvPr id="10" name="图片 9">
              <a:extLst>
                <a:ext uri="{FF2B5EF4-FFF2-40B4-BE49-F238E27FC236}">
                  <a16:creationId xmlns:a16="http://schemas.microsoft.com/office/drawing/2014/main" id="{F612F30C-B6FD-44F8-B614-0C2AFDA6F35E}"/>
                </a:ext>
              </a:extLst>
            </p:cNvPr>
            <p:cNvPicPr>
              <a:picLocks noChangeAspect="1"/>
            </p:cNvPicPr>
            <p:nvPr/>
          </p:nvPicPr>
          <p:blipFill>
            <a:blip r:embed="rId7"/>
            <a:stretch>
              <a:fillRect/>
            </a:stretch>
          </p:blipFill>
          <p:spPr>
            <a:xfrm flipV="1">
              <a:off x="3585988" y="3703667"/>
              <a:ext cx="849125" cy="217433"/>
            </a:xfrm>
            <a:prstGeom prst="rect">
              <a:avLst/>
            </a:prstGeom>
          </p:spPr>
        </p:pic>
      </p:grpSp>
    </p:spTree>
    <p:extLst>
      <p:ext uri="{BB962C8B-B14F-4D97-AF65-F5344CB8AC3E}">
        <p14:creationId xmlns:p14="http://schemas.microsoft.com/office/powerpoint/2010/main" val="86623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销售分析</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3631810" cy="1950021"/>
          </a:xfrm>
          <a:prstGeom prst="rect">
            <a:avLst/>
          </a:prstGeom>
          <a:solidFill>
            <a:schemeClr val="bg1">
              <a:alpha val="36000"/>
            </a:schemeClr>
          </a:solidFill>
        </p:spPr>
        <p:txBody>
          <a:bodyPr wrap="square" rtlCol="0">
            <a:spAutoFit/>
          </a:bodyPr>
          <a:lstStyle/>
          <a:p>
            <a:pPr>
              <a:lnSpc>
                <a:spcPct val="250000"/>
              </a:lnSpc>
            </a:pPr>
            <a:r>
              <a:rPr lang="zh-CN" altLang="en-US" sz="1000" dirty="0"/>
              <a:t>销售分析是一款为企业销售管理人员设计的，用于移动销售分析轻应用。用户可以从部门、客户、组织、产品等不同角度查看销售收入的动态。除了收入结构外，还提供了利润、应收账款、交货及时率、销售排名等销售相关的重要指标的分析报表。为销售管理人员时刻了解最新销售情况提供便利的体验。</a:t>
            </a:r>
          </a:p>
        </p:txBody>
      </p:sp>
      <p:pic>
        <p:nvPicPr>
          <p:cNvPr id="8" name="图片 7">
            <a:extLst>
              <a:ext uri="{FF2B5EF4-FFF2-40B4-BE49-F238E27FC236}">
                <a16:creationId xmlns:a16="http://schemas.microsoft.com/office/drawing/2014/main" id="{6BDA7682-54AD-4C0D-8536-A83F1B3B92BB}"/>
              </a:ext>
            </a:extLst>
          </p:cNvPr>
          <p:cNvPicPr>
            <a:picLocks noChangeAspect="1"/>
          </p:cNvPicPr>
          <p:nvPr/>
        </p:nvPicPr>
        <p:blipFill>
          <a:blip r:embed="rId2"/>
          <a:stretch>
            <a:fillRect/>
          </a:stretch>
        </p:blipFill>
        <p:spPr>
          <a:xfrm>
            <a:off x="4679254" y="1352940"/>
            <a:ext cx="1681185" cy="3011959"/>
          </a:xfrm>
          <a:prstGeom prst="rect">
            <a:avLst/>
          </a:prstGeom>
          <a:ln>
            <a:noFill/>
          </a:ln>
          <a:effectLst>
            <a:outerShdw blurRad="101600" sx="101000" sy="101000" algn="ctr" rotWithShape="0">
              <a:prstClr val="black">
                <a:alpha val="40000"/>
              </a:prstClr>
            </a:outerShdw>
          </a:effectLst>
        </p:spPr>
      </p:pic>
      <p:pic>
        <p:nvPicPr>
          <p:cNvPr id="9" name="图片 8">
            <a:extLst>
              <a:ext uri="{FF2B5EF4-FFF2-40B4-BE49-F238E27FC236}">
                <a16:creationId xmlns:a16="http://schemas.microsoft.com/office/drawing/2014/main" id="{16B94A4E-5EC9-4443-B88A-8254D6D7A2D6}"/>
              </a:ext>
            </a:extLst>
          </p:cNvPr>
          <p:cNvPicPr>
            <a:picLocks noChangeAspect="1"/>
          </p:cNvPicPr>
          <p:nvPr/>
        </p:nvPicPr>
        <p:blipFill>
          <a:blip r:embed="rId3"/>
          <a:stretch>
            <a:fillRect/>
          </a:stretch>
        </p:blipFill>
        <p:spPr>
          <a:xfrm>
            <a:off x="6632283" y="2584580"/>
            <a:ext cx="1594596" cy="2836506"/>
          </a:xfrm>
          <a:prstGeom prst="rect">
            <a:avLst/>
          </a:prstGeom>
          <a:ln>
            <a:noFill/>
          </a:ln>
          <a:effectLst>
            <a:outerShdw blurRad="101600" sx="101000" sy="101000" algn="ctr" rotWithShape="0">
              <a:prstClr val="black">
                <a:alpha val="40000"/>
              </a:prstClr>
            </a:outerShdw>
          </a:effectLst>
        </p:spPr>
      </p:pic>
      <p:pic>
        <p:nvPicPr>
          <p:cNvPr id="10" name="图片 9">
            <a:extLst>
              <a:ext uri="{FF2B5EF4-FFF2-40B4-BE49-F238E27FC236}">
                <a16:creationId xmlns:a16="http://schemas.microsoft.com/office/drawing/2014/main" id="{E6AE5A77-29BD-4095-A6A2-24B6BE288F85}"/>
              </a:ext>
            </a:extLst>
          </p:cNvPr>
          <p:cNvPicPr>
            <a:picLocks noChangeAspect="1"/>
          </p:cNvPicPr>
          <p:nvPr/>
        </p:nvPicPr>
        <p:blipFill>
          <a:blip r:embed="rId4"/>
          <a:stretch>
            <a:fillRect/>
          </a:stretch>
        </p:blipFill>
        <p:spPr>
          <a:xfrm>
            <a:off x="8515761" y="1296955"/>
            <a:ext cx="1602057" cy="2789852"/>
          </a:xfrm>
          <a:prstGeom prst="rect">
            <a:avLst/>
          </a:prstGeom>
          <a:ln>
            <a:noFill/>
          </a:ln>
          <a:effectLst>
            <a:outerShdw blurRad="101600" sx="101000" sy="101000" algn="ctr" rotWithShape="0">
              <a:prstClr val="black">
                <a:alpha val="40000"/>
              </a:prstClr>
            </a:outerShdw>
          </a:effectLst>
        </p:spPr>
      </p:pic>
      <p:pic>
        <p:nvPicPr>
          <p:cNvPr id="11" name="图片 10">
            <a:extLst>
              <a:ext uri="{FF2B5EF4-FFF2-40B4-BE49-F238E27FC236}">
                <a16:creationId xmlns:a16="http://schemas.microsoft.com/office/drawing/2014/main" id="{1A7B0D1C-6D5B-400B-8D02-6E01A70C7450}"/>
              </a:ext>
            </a:extLst>
          </p:cNvPr>
          <p:cNvPicPr>
            <a:picLocks noChangeAspect="1"/>
          </p:cNvPicPr>
          <p:nvPr/>
        </p:nvPicPr>
        <p:blipFill>
          <a:blip r:embed="rId5"/>
          <a:stretch>
            <a:fillRect/>
          </a:stretch>
        </p:blipFill>
        <p:spPr>
          <a:xfrm>
            <a:off x="10403633" y="2579625"/>
            <a:ext cx="1551287" cy="2720163"/>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164107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库存查询</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2549458" cy="1950021"/>
          </a:xfrm>
          <a:prstGeom prst="rect">
            <a:avLst/>
          </a:prstGeom>
          <a:solidFill>
            <a:schemeClr val="bg1">
              <a:alpha val="36000"/>
            </a:schemeClr>
          </a:solidFill>
        </p:spPr>
        <p:txBody>
          <a:bodyPr wrap="square" rtlCol="0">
            <a:spAutoFit/>
          </a:bodyPr>
          <a:lstStyle/>
          <a:p>
            <a:pPr>
              <a:lnSpc>
                <a:spcPct val="250000"/>
              </a:lnSpc>
            </a:pPr>
            <a:r>
              <a:rPr lang="zh-CN" altLang="en-US" sz="1000" dirty="0"/>
              <a:t>库存查询是为金蝶云用户提供的在移动端查询物料库存情况的应用，数据无缝衔接金蝶云系统。可实时查询和了解物料在各组织、和仓库下的库存数量、可用数量情况。</a:t>
            </a:r>
          </a:p>
        </p:txBody>
      </p:sp>
      <p:pic>
        <p:nvPicPr>
          <p:cNvPr id="2" name="图片 1">
            <a:extLst>
              <a:ext uri="{FF2B5EF4-FFF2-40B4-BE49-F238E27FC236}">
                <a16:creationId xmlns:a16="http://schemas.microsoft.com/office/drawing/2014/main" id="{B7A93B69-F51C-44AC-9273-AFA63414775F}"/>
              </a:ext>
            </a:extLst>
          </p:cNvPr>
          <p:cNvPicPr>
            <a:picLocks noChangeAspect="1"/>
          </p:cNvPicPr>
          <p:nvPr/>
        </p:nvPicPr>
        <p:blipFill>
          <a:blip r:embed="rId2"/>
          <a:stretch>
            <a:fillRect/>
          </a:stretch>
        </p:blipFill>
        <p:spPr>
          <a:xfrm>
            <a:off x="5103844" y="1462250"/>
            <a:ext cx="2550870" cy="3818876"/>
          </a:xfrm>
          <a:prstGeom prst="rect">
            <a:avLst/>
          </a:prstGeom>
          <a:ln>
            <a:noFill/>
          </a:ln>
          <a:effectLst>
            <a:outerShdw blurRad="101600" sx="101000" sy="101000" algn="ctr" rotWithShape="0">
              <a:prstClr val="black">
                <a:alpha val="40000"/>
              </a:prstClr>
            </a:outerShdw>
          </a:effectLst>
        </p:spPr>
      </p:pic>
      <p:pic>
        <p:nvPicPr>
          <p:cNvPr id="3" name="图片 2">
            <a:extLst>
              <a:ext uri="{FF2B5EF4-FFF2-40B4-BE49-F238E27FC236}">
                <a16:creationId xmlns:a16="http://schemas.microsoft.com/office/drawing/2014/main" id="{ABE7C377-149A-46D9-B768-9BB84BC22315}"/>
              </a:ext>
            </a:extLst>
          </p:cNvPr>
          <p:cNvPicPr>
            <a:picLocks noChangeAspect="1"/>
          </p:cNvPicPr>
          <p:nvPr/>
        </p:nvPicPr>
        <p:blipFill>
          <a:blip r:embed="rId3"/>
          <a:stretch>
            <a:fillRect/>
          </a:stretch>
        </p:blipFill>
        <p:spPr>
          <a:xfrm>
            <a:off x="8248261" y="1412456"/>
            <a:ext cx="2572467" cy="3868671"/>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122920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9E6-413E-4F40-A38C-8A8E86CCF5CC}"/>
              </a:ext>
            </a:extLst>
          </p:cNvPr>
          <p:cNvSpPr>
            <a:spLocks noGrp="1"/>
          </p:cNvSpPr>
          <p:nvPr>
            <p:ph type="title"/>
          </p:nvPr>
        </p:nvSpPr>
        <p:spPr/>
        <p:txBody>
          <a:bodyPr/>
          <a:lstStyle/>
          <a:p>
            <a:r>
              <a:rPr lang="zh-CN" altLang="en-US" dirty="0">
                <a:solidFill>
                  <a:srgbClr val="1771EA"/>
                </a:solidFill>
              </a:rPr>
              <a:t>业务移动应用：全渠道云篇</a:t>
            </a:r>
          </a:p>
        </p:txBody>
      </p:sp>
      <p:grpSp>
        <p:nvGrpSpPr>
          <p:cNvPr id="3" name="09b92393-84a7-4557-a056-636b1b68d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96508F-DCE3-4056-BEAE-1D7581413582}"/>
              </a:ext>
            </a:extLst>
          </p:cNvPr>
          <p:cNvGrpSpPr>
            <a:grpSpLocks noChangeAspect="1"/>
          </p:cNvGrpSpPr>
          <p:nvPr>
            <p:custDataLst>
              <p:tags r:id="rId1"/>
            </p:custDataLst>
          </p:nvPr>
        </p:nvGrpSpPr>
        <p:grpSpPr>
          <a:xfrm>
            <a:off x="671514" y="1500305"/>
            <a:ext cx="10821763" cy="3857390"/>
            <a:chOff x="671514" y="1500305"/>
            <a:chExt cx="10821763" cy="3857390"/>
          </a:xfrm>
        </p:grpSpPr>
        <p:grpSp>
          <p:nvGrpSpPr>
            <p:cNvPr id="4" name="îŝ1îde">
              <a:extLst>
                <a:ext uri="{FF2B5EF4-FFF2-40B4-BE49-F238E27FC236}">
                  <a16:creationId xmlns:a16="http://schemas.microsoft.com/office/drawing/2014/main" id="{01EC8C19-12C2-4C47-8570-B6B0E07C0611}"/>
                </a:ext>
              </a:extLst>
            </p:cNvPr>
            <p:cNvGrpSpPr/>
            <p:nvPr/>
          </p:nvGrpSpPr>
          <p:grpSpPr>
            <a:xfrm>
              <a:off x="1010816" y="4037370"/>
              <a:ext cx="1860551" cy="227167"/>
              <a:chOff x="1222167" y="4304931"/>
              <a:chExt cx="1860551" cy="227167"/>
            </a:xfrm>
          </p:grpSpPr>
          <p:cxnSp>
            <p:nvCxnSpPr>
              <p:cNvPr id="36" name="直接连接符 35">
                <a:extLst>
                  <a:ext uri="{FF2B5EF4-FFF2-40B4-BE49-F238E27FC236}">
                    <a16:creationId xmlns:a16="http://schemas.microsoft.com/office/drawing/2014/main" id="{2103EECD-4801-415A-B409-7CB97906A15B}"/>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íS1iďè">
                <a:extLst>
                  <a:ext uri="{FF2B5EF4-FFF2-40B4-BE49-F238E27FC236}">
                    <a16:creationId xmlns:a16="http://schemas.microsoft.com/office/drawing/2014/main" id="{F4A45568-7427-43D0-99E7-1EE5E945FB4E}"/>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ṣḻiḓe">
                <a:extLst>
                  <a:ext uri="{FF2B5EF4-FFF2-40B4-BE49-F238E27FC236}">
                    <a16:creationId xmlns:a16="http://schemas.microsoft.com/office/drawing/2014/main" id="{0132A8FA-A546-4C53-8F07-B5ED2A018D8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9" name="直接连接符 38">
                <a:extLst>
                  <a:ext uri="{FF2B5EF4-FFF2-40B4-BE49-F238E27FC236}">
                    <a16:creationId xmlns:a16="http://schemas.microsoft.com/office/drawing/2014/main" id="{8E8AD154-5771-4DFC-97E2-DD7F0DF285A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ïṥ1ïḓé">
              <a:extLst>
                <a:ext uri="{FF2B5EF4-FFF2-40B4-BE49-F238E27FC236}">
                  <a16:creationId xmlns:a16="http://schemas.microsoft.com/office/drawing/2014/main" id="{3D328CD0-E1A0-4F41-B9CC-2DF3FFCC0179}"/>
                </a:ext>
              </a:extLst>
            </p:cNvPr>
            <p:cNvSpPr/>
            <p:nvPr/>
          </p:nvSpPr>
          <p:spPr>
            <a:xfrm>
              <a:off x="1010857" y="1500305"/>
              <a:ext cx="1860468" cy="1810713"/>
            </a:xfrm>
            <a:prstGeom prst="roundRect">
              <a:avLst>
                <a:gd name="adj" fmla="val 50000"/>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 name="iṧ1îḋê">
              <a:extLst>
                <a:ext uri="{FF2B5EF4-FFF2-40B4-BE49-F238E27FC236}">
                  <a16:creationId xmlns:a16="http://schemas.microsoft.com/office/drawing/2014/main" id="{D28183DE-F47D-4463-9155-388C63B9E376}"/>
                </a:ext>
              </a:extLst>
            </p:cNvPr>
            <p:cNvSpPr/>
            <p:nvPr/>
          </p:nvSpPr>
          <p:spPr>
            <a:xfrm>
              <a:off x="671514" y="4389221"/>
              <a:ext cx="2539155" cy="968462"/>
            </a:xfrm>
            <a:prstGeom prst="rect">
              <a:avLst/>
            </a:prstGeom>
          </p:spPr>
          <p:txBody>
            <a:bodyPr wrap="square">
              <a:normAutofit/>
            </a:bodyPr>
            <a:lstStyle/>
            <a:p>
              <a:pPr algn="ctr">
                <a:lnSpc>
                  <a:spcPct val="150000"/>
                </a:lnSpc>
                <a:tabLst>
                  <a:tab pos="228594" algn="l"/>
                </a:tabLst>
                <a:defRPr/>
              </a:pPr>
              <a:r>
                <a:rPr lang="zh-CN" altLang="en-US" sz="1100" dirty="0"/>
                <a:t>渠道掌上订货 </a:t>
              </a:r>
              <a:endParaRPr lang="en-US" altLang="zh-CN" sz="1100" dirty="0"/>
            </a:p>
          </p:txBody>
        </p:sp>
        <p:sp>
          <p:nvSpPr>
            <p:cNvPr id="7" name="ïŝḻîḑê">
              <a:extLst>
                <a:ext uri="{FF2B5EF4-FFF2-40B4-BE49-F238E27FC236}">
                  <a16:creationId xmlns:a16="http://schemas.microsoft.com/office/drawing/2014/main" id="{694D0EB5-F88C-4A8A-BEBF-96666A67E903}"/>
                </a:ext>
              </a:extLst>
            </p:cNvPr>
            <p:cNvSpPr/>
            <p:nvPr/>
          </p:nvSpPr>
          <p:spPr>
            <a:xfrm>
              <a:off x="672091" y="3452436"/>
              <a:ext cx="2538000" cy="338554"/>
            </a:xfrm>
            <a:prstGeom prst="rect">
              <a:avLst/>
            </a:prstGeom>
          </p:spPr>
          <p:txBody>
            <a:bodyPr wrap="none">
              <a:normAutofit lnSpcReduction="10000"/>
            </a:bodyPr>
            <a:lstStyle/>
            <a:p>
              <a:pPr algn="ctr"/>
              <a:r>
                <a:rPr lang="zh-CN" altLang="en-US" b="1" dirty="0"/>
                <a:t>掌上分销</a:t>
              </a:r>
              <a:endParaRPr lang="en-US" altLang="zh-CN" b="1" dirty="0"/>
            </a:p>
          </p:txBody>
        </p:sp>
        <p:sp>
          <p:nvSpPr>
            <p:cNvPr id="8" name="i$1íḍê">
              <a:extLst>
                <a:ext uri="{FF2B5EF4-FFF2-40B4-BE49-F238E27FC236}">
                  <a16:creationId xmlns:a16="http://schemas.microsoft.com/office/drawing/2014/main" id="{45EE5E3A-41FA-4E27-84F3-A57525F4A4A8}"/>
                </a:ext>
              </a:extLst>
            </p:cNvPr>
            <p:cNvSpPr/>
            <p:nvPr/>
          </p:nvSpPr>
          <p:spPr>
            <a:xfrm>
              <a:off x="672091" y="3790990"/>
              <a:ext cx="2538000" cy="307777"/>
            </a:xfrm>
            <a:prstGeom prst="rect">
              <a:avLst/>
            </a:prstGeom>
            <a:noFill/>
          </p:spPr>
          <p:txBody>
            <a:bodyPr wrap="none">
              <a:normAutofit/>
            </a:bodyPr>
            <a:lstStyle/>
            <a:p>
              <a:pPr algn="ctr">
                <a:buClr>
                  <a:srgbClr val="E24848"/>
                </a:buClr>
              </a:pPr>
              <a:r>
                <a:rPr lang="zh-CN" altLang="en-US" sz="1200" noProof="1"/>
                <a:t>渠道商 渠道商订单人员订单</a:t>
              </a:r>
            </a:p>
          </p:txBody>
        </p:sp>
        <p:sp>
          <p:nvSpPr>
            <p:cNvPr id="9" name="ïṥḻïḋe">
              <a:extLst>
                <a:ext uri="{FF2B5EF4-FFF2-40B4-BE49-F238E27FC236}">
                  <a16:creationId xmlns:a16="http://schemas.microsoft.com/office/drawing/2014/main" id="{3A3916C5-2491-4E39-93D9-6BC63025617B}"/>
                </a:ext>
              </a:extLst>
            </p:cNvPr>
            <p:cNvSpPr/>
            <p:nvPr/>
          </p:nvSpPr>
          <p:spPr>
            <a:xfrm>
              <a:off x="3441463"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掌上全渠道</a:t>
              </a:r>
              <a:endParaRPr lang="en-US" altLang="zh-CN" sz="1100" dirty="0"/>
            </a:p>
          </p:txBody>
        </p:sp>
        <p:sp>
          <p:nvSpPr>
            <p:cNvPr id="10" name="iṣ1îḋé">
              <a:extLst>
                <a:ext uri="{FF2B5EF4-FFF2-40B4-BE49-F238E27FC236}">
                  <a16:creationId xmlns:a16="http://schemas.microsoft.com/office/drawing/2014/main" id="{010EF345-14EF-429B-9421-40FDCF2E95EE}"/>
                </a:ext>
              </a:extLst>
            </p:cNvPr>
            <p:cNvSpPr/>
            <p:nvPr/>
          </p:nvSpPr>
          <p:spPr>
            <a:xfrm>
              <a:off x="3442040" y="3452435"/>
              <a:ext cx="2538000" cy="338554"/>
            </a:xfrm>
            <a:prstGeom prst="rect">
              <a:avLst/>
            </a:prstGeom>
          </p:spPr>
          <p:txBody>
            <a:bodyPr wrap="none">
              <a:normAutofit lnSpcReduction="10000"/>
            </a:bodyPr>
            <a:lstStyle/>
            <a:p>
              <a:pPr algn="ctr"/>
              <a:r>
                <a:rPr lang="zh-CN" altLang="en-US" b="1" dirty="0"/>
                <a:t>掌上</a:t>
              </a:r>
              <a:r>
                <a:rPr lang="en-US" altLang="zh-CN" b="1" dirty="0"/>
                <a:t>BBC</a:t>
              </a:r>
            </a:p>
          </p:txBody>
        </p:sp>
        <p:sp>
          <p:nvSpPr>
            <p:cNvPr id="11" name="ïṣļiďê">
              <a:extLst>
                <a:ext uri="{FF2B5EF4-FFF2-40B4-BE49-F238E27FC236}">
                  <a16:creationId xmlns:a16="http://schemas.microsoft.com/office/drawing/2014/main" id="{B446C6C8-26C4-4D72-B18C-970483FD7CD3}"/>
                </a:ext>
              </a:extLst>
            </p:cNvPr>
            <p:cNvSpPr/>
            <p:nvPr/>
          </p:nvSpPr>
          <p:spPr>
            <a:xfrm>
              <a:off x="3442040" y="3790990"/>
              <a:ext cx="2538000" cy="307777"/>
            </a:xfrm>
            <a:prstGeom prst="rect">
              <a:avLst/>
            </a:prstGeom>
            <a:noFill/>
          </p:spPr>
          <p:txBody>
            <a:bodyPr wrap="none">
              <a:normAutofit/>
            </a:bodyPr>
            <a:lstStyle/>
            <a:p>
              <a:pPr algn="ctr">
                <a:buClr>
                  <a:srgbClr val="E24848"/>
                </a:buClr>
              </a:pPr>
              <a:r>
                <a:rPr lang="zh-CN" altLang="en-US" sz="1200" dirty="0"/>
                <a:t>企业营销人员</a:t>
              </a:r>
              <a:endParaRPr lang="zh-CN" altLang="en-US" sz="1200" noProof="1"/>
            </a:p>
          </p:txBody>
        </p:sp>
        <p:sp>
          <p:nvSpPr>
            <p:cNvPr id="12" name="îṧḻíde">
              <a:extLst>
                <a:ext uri="{FF2B5EF4-FFF2-40B4-BE49-F238E27FC236}">
                  <a16:creationId xmlns:a16="http://schemas.microsoft.com/office/drawing/2014/main" id="{1971928E-53BF-4998-B4F3-9686A96F86E9}"/>
                </a:ext>
              </a:extLst>
            </p:cNvPr>
            <p:cNvSpPr/>
            <p:nvPr/>
          </p:nvSpPr>
          <p:spPr>
            <a:xfrm>
              <a:off x="6211399"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智慧门店 掌上管控</a:t>
              </a:r>
              <a:endParaRPr lang="en-US" altLang="zh-CN" sz="1100" dirty="0"/>
            </a:p>
          </p:txBody>
        </p:sp>
        <p:sp>
          <p:nvSpPr>
            <p:cNvPr id="13" name="îśḻiďè">
              <a:extLst>
                <a:ext uri="{FF2B5EF4-FFF2-40B4-BE49-F238E27FC236}">
                  <a16:creationId xmlns:a16="http://schemas.microsoft.com/office/drawing/2014/main" id="{CFD2581C-3698-4CF6-A94E-14E94A73B763}"/>
                </a:ext>
              </a:extLst>
            </p:cNvPr>
            <p:cNvSpPr/>
            <p:nvPr/>
          </p:nvSpPr>
          <p:spPr>
            <a:xfrm>
              <a:off x="6211976" y="3452436"/>
              <a:ext cx="2538000" cy="338554"/>
            </a:xfrm>
            <a:prstGeom prst="rect">
              <a:avLst/>
            </a:prstGeom>
          </p:spPr>
          <p:txBody>
            <a:bodyPr wrap="none">
              <a:normAutofit lnSpcReduction="10000"/>
            </a:bodyPr>
            <a:lstStyle/>
            <a:p>
              <a:pPr algn="ctr"/>
              <a:r>
                <a:rPr lang="zh-CN" altLang="en-US" b="1" dirty="0"/>
                <a:t>掌上门店</a:t>
              </a:r>
              <a:endParaRPr lang="en-US" altLang="zh-CN" b="1" dirty="0"/>
            </a:p>
          </p:txBody>
        </p:sp>
        <p:sp>
          <p:nvSpPr>
            <p:cNvPr id="14" name="ïṩ1íde">
              <a:extLst>
                <a:ext uri="{FF2B5EF4-FFF2-40B4-BE49-F238E27FC236}">
                  <a16:creationId xmlns:a16="http://schemas.microsoft.com/office/drawing/2014/main" id="{2141AA4C-FBB5-44B1-889A-8D55A9B7E45A}"/>
                </a:ext>
              </a:extLst>
            </p:cNvPr>
            <p:cNvSpPr/>
            <p:nvPr/>
          </p:nvSpPr>
          <p:spPr>
            <a:xfrm>
              <a:off x="6211976" y="3790990"/>
              <a:ext cx="2538000" cy="307777"/>
            </a:xfrm>
            <a:prstGeom prst="rect">
              <a:avLst/>
            </a:prstGeom>
            <a:noFill/>
          </p:spPr>
          <p:txBody>
            <a:bodyPr wrap="none">
              <a:normAutofit/>
            </a:bodyPr>
            <a:lstStyle/>
            <a:p>
              <a:pPr algn="ctr">
                <a:buClr>
                  <a:srgbClr val="E24848"/>
                </a:buClr>
              </a:pPr>
              <a:r>
                <a:rPr lang="zh-CN" altLang="en-US" sz="1200" noProof="1"/>
                <a:t>门店营业员</a:t>
              </a:r>
            </a:p>
          </p:txBody>
        </p:sp>
        <p:sp>
          <p:nvSpPr>
            <p:cNvPr id="15" name="îsļïḓé">
              <a:extLst>
                <a:ext uri="{FF2B5EF4-FFF2-40B4-BE49-F238E27FC236}">
                  <a16:creationId xmlns:a16="http://schemas.microsoft.com/office/drawing/2014/main" id="{211AB148-C6BA-4E1D-A1B4-0D671560AD74}"/>
                </a:ext>
              </a:extLst>
            </p:cNvPr>
            <p:cNvSpPr/>
            <p:nvPr/>
          </p:nvSpPr>
          <p:spPr>
            <a:xfrm>
              <a:off x="8919189" y="3226258"/>
              <a:ext cx="2539155" cy="968462"/>
            </a:xfrm>
            <a:prstGeom prst="rect">
              <a:avLst/>
            </a:prstGeom>
          </p:spPr>
          <p:txBody>
            <a:bodyPr wrap="square">
              <a:normAutofit/>
            </a:bodyPr>
            <a:lstStyle/>
            <a:p>
              <a:pPr algn="ctr">
                <a:lnSpc>
                  <a:spcPct val="150000"/>
                </a:lnSpc>
                <a:tabLst>
                  <a:tab pos="228594" algn="l"/>
                </a:tabLst>
                <a:defRPr/>
              </a:pPr>
              <a:r>
                <a:rPr lang="zh-CN" altLang="en-US" sz="1100" dirty="0"/>
                <a:t>敬请期待</a:t>
              </a:r>
              <a:endParaRPr lang="en-US" altLang="zh-CN" sz="1100" dirty="0"/>
            </a:p>
          </p:txBody>
        </p:sp>
        <p:sp>
          <p:nvSpPr>
            <p:cNvPr id="16" name="ïṡļiḓe">
              <a:extLst>
                <a:ext uri="{FF2B5EF4-FFF2-40B4-BE49-F238E27FC236}">
                  <a16:creationId xmlns:a16="http://schemas.microsoft.com/office/drawing/2014/main" id="{A640068C-E50E-4A5E-BAFE-3C977A4062E6}"/>
                </a:ext>
              </a:extLst>
            </p:cNvPr>
            <p:cNvSpPr/>
            <p:nvPr/>
          </p:nvSpPr>
          <p:spPr>
            <a:xfrm>
              <a:off x="8955277" y="2965142"/>
              <a:ext cx="2538000" cy="301840"/>
            </a:xfrm>
            <a:prstGeom prst="rect">
              <a:avLst/>
            </a:prstGeom>
          </p:spPr>
          <p:txBody>
            <a:bodyPr wrap="none">
              <a:normAutofit/>
            </a:bodyPr>
            <a:lstStyle/>
            <a:p>
              <a:pPr algn="ctr"/>
              <a:r>
                <a:rPr lang="zh-CN" altLang="en-US" sz="1300" b="1" dirty="0"/>
                <a:t>更多全渠道云轻应用开发中</a:t>
              </a:r>
              <a:endParaRPr lang="en-US" altLang="zh-CN" sz="1300" b="1" dirty="0"/>
            </a:p>
          </p:txBody>
        </p:sp>
        <p:sp>
          <p:nvSpPr>
            <p:cNvPr id="18" name="ïṥľîḍê">
              <a:extLst>
                <a:ext uri="{FF2B5EF4-FFF2-40B4-BE49-F238E27FC236}">
                  <a16:creationId xmlns:a16="http://schemas.microsoft.com/office/drawing/2014/main" id="{F9333C33-1F25-4BA3-BAB2-0A7DA98E1578}"/>
                </a:ext>
              </a:extLst>
            </p:cNvPr>
            <p:cNvSpPr/>
            <p:nvPr/>
          </p:nvSpPr>
          <p:spPr>
            <a:xfrm>
              <a:off x="3780806"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ŝľíḍê">
              <a:extLst>
                <a:ext uri="{FF2B5EF4-FFF2-40B4-BE49-F238E27FC236}">
                  <a16:creationId xmlns:a16="http://schemas.microsoft.com/office/drawing/2014/main" id="{17628445-BC2A-4193-9783-1A0FB5AB4162}"/>
                </a:ext>
              </a:extLst>
            </p:cNvPr>
            <p:cNvSpPr/>
            <p:nvPr/>
          </p:nvSpPr>
          <p:spPr>
            <a:xfrm>
              <a:off x="6550742"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í$ḷîḍê">
              <a:extLst>
                <a:ext uri="{FF2B5EF4-FFF2-40B4-BE49-F238E27FC236}">
                  <a16:creationId xmlns:a16="http://schemas.microsoft.com/office/drawing/2014/main" id="{01FCDD1D-C1FC-4368-B127-AF41ED1E88F1}"/>
                </a:ext>
              </a:extLst>
            </p:cNvPr>
            <p:cNvGrpSpPr/>
            <p:nvPr/>
          </p:nvGrpSpPr>
          <p:grpSpPr>
            <a:xfrm>
              <a:off x="3780765" y="4037370"/>
              <a:ext cx="1860551" cy="227167"/>
              <a:chOff x="1222167" y="4304931"/>
              <a:chExt cx="1860551" cy="227167"/>
            </a:xfrm>
          </p:grpSpPr>
          <p:cxnSp>
            <p:nvCxnSpPr>
              <p:cNvPr id="32" name="直接连接符 31">
                <a:extLst>
                  <a:ext uri="{FF2B5EF4-FFF2-40B4-BE49-F238E27FC236}">
                    <a16:creationId xmlns:a16="http://schemas.microsoft.com/office/drawing/2014/main" id="{28988B3D-F29F-4409-91F8-066A8A7242B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íṥ1íḑé">
                <a:extLst>
                  <a:ext uri="{FF2B5EF4-FFF2-40B4-BE49-F238E27FC236}">
                    <a16:creationId xmlns:a16="http://schemas.microsoft.com/office/drawing/2014/main" id="{998D3112-53B7-4C96-B773-FCF28BEA73F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śļïdê">
                <a:extLst>
                  <a:ext uri="{FF2B5EF4-FFF2-40B4-BE49-F238E27FC236}">
                    <a16:creationId xmlns:a16="http://schemas.microsoft.com/office/drawing/2014/main" id="{C765EE2D-FB6D-454D-BFE9-4CF45C7CD4D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9217596-93C6-4A7A-B561-2630BF96B1D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iśľïḑè">
              <a:extLst>
                <a:ext uri="{FF2B5EF4-FFF2-40B4-BE49-F238E27FC236}">
                  <a16:creationId xmlns:a16="http://schemas.microsoft.com/office/drawing/2014/main" id="{5543A531-244D-4DE5-A416-78E1186EBC94}"/>
                </a:ext>
              </a:extLst>
            </p:cNvPr>
            <p:cNvGrpSpPr/>
            <p:nvPr/>
          </p:nvGrpSpPr>
          <p:grpSpPr>
            <a:xfrm>
              <a:off x="6550701" y="4037370"/>
              <a:ext cx="1860551" cy="227167"/>
              <a:chOff x="1222167" y="4304931"/>
              <a:chExt cx="1860551" cy="227167"/>
            </a:xfrm>
          </p:grpSpPr>
          <p:cxnSp>
            <p:nvCxnSpPr>
              <p:cNvPr id="28" name="直接连接符 27">
                <a:extLst>
                  <a:ext uri="{FF2B5EF4-FFF2-40B4-BE49-F238E27FC236}">
                    <a16:creationId xmlns:a16="http://schemas.microsoft.com/office/drawing/2014/main" id="{7C1E307F-4D9E-4C73-B075-88E91E381213}"/>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iṧļíḋé">
                <a:extLst>
                  <a:ext uri="{FF2B5EF4-FFF2-40B4-BE49-F238E27FC236}">
                    <a16:creationId xmlns:a16="http://schemas.microsoft.com/office/drawing/2014/main" id="{ACB496E1-2091-4AEB-A629-74C20DCCE83D}"/>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şḷîďê">
                <a:extLst>
                  <a:ext uri="{FF2B5EF4-FFF2-40B4-BE49-F238E27FC236}">
                    <a16:creationId xmlns:a16="http://schemas.microsoft.com/office/drawing/2014/main" id="{48D9DEDA-1869-4E45-B408-B6503FC71BF0}"/>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1" name="直接连接符 30">
                <a:extLst>
                  <a:ext uri="{FF2B5EF4-FFF2-40B4-BE49-F238E27FC236}">
                    <a16:creationId xmlns:a16="http://schemas.microsoft.com/office/drawing/2014/main" id="{FF1A2D3B-F9F0-4407-A0A0-900FE5B0C982}"/>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44" name="图片 43">
            <a:extLst>
              <a:ext uri="{FF2B5EF4-FFF2-40B4-BE49-F238E27FC236}">
                <a16:creationId xmlns:a16="http://schemas.microsoft.com/office/drawing/2014/main" id="{1BB87D32-23B5-44C5-94B5-56EAC6E53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70" y="1504487"/>
            <a:ext cx="1815762" cy="1815762"/>
          </a:xfrm>
          <a:prstGeom prst="rect">
            <a:avLst/>
          </a:prstGeom>
        </p:spPr>
      </p:pic>
      <p:sp>
        <p:nvSpPr>
          <p:cNvPr id="24" name="矩形 23">
            <a:extLst>
              <a:ext uri="{FF2B5EF4-FFF2-40B4-BE49-F238E27FC236}">
                <a16:creationId xmlns:a16="http://schemas.microsoft.com/office/drawing/2014/main" id="{0789DD03-F011-49F9-BAD7-93106A01FD05}"/>
              </a:ext>
            </a:extLst>
          </p:cNvPr>
          <p:cNvSpPr/>
          <p:nvPr/>
        </p:nvSpPr>
        <p:spPr>
          <a:xfrm>
            <a:off x="1029811" y="1482571"/>
            <a:ext cx="1811044" cy="1837678"/>
          </a:xfrm>
          <a:prstGeom prst="rect">
            <a:avLst/>
          </a:prstGeom>
          <a:solidFill>
            <a:srgbClr val="3CB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3F197BAE-D118-45A8-8F75-913EF9ED5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426" y="1504487"/>
            <a:ext cx="1771650" cy="1771650"/>
          </a:xfrm>
          <a:prstGeom prst="rect">
            <a:avLst/>
          </a:prstGeom>
        </p:spPr>
      </p:pic>
      <p:sp>
        <p:nvSpPr>
          <p:cNvPr id="46" name="矩形 45">
            <a:extLst>
              <a:ext uri="{FF2B5EF4-FFF2-40B4-BE49-F238E27FC236}">
                <a16:creationId xmlns:a16="http://schemas.microsoft.com/office/drawing/2014/main" id="{9EF42868-2561-4A02-AACB-F85630F58FEE}"/>
              </a:ext>
            </a:extLst>
          </p:cNvPr>
          <p:cNvSpPr/>
          <p:nvPr/>
        </p:nvSpPr>
        <p:spPr>
          <a:xfrm>
            <a:off x="3737499" y="1482570"/>
            <a:ext cx="1935331" cy="1837678"/>
          </a:xfrm>
          <a:prstGeom prst="rect">
            <a:avLst/>
          </a:prstGeom>
          <a:solidFill>
            <a:srgbClr val="21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BF15E4A7-08EB-4026-88D7-DCA239E5F2C9}"/>
              </a:ext>
            </a:extLst>
          </p:cNvPr>
          <p:cNvPicPr>
            <a:picLocks noChangeAspect="1"/>
          </p:cNvPicPr>
          <p:nvPr/>
        </p:nvPicPr>
        <p:blipFill rotWithShape="1">
          <a:blip r:embed="rId6">
            <a:extLst>
              <a:ext uri="{28A0092B-C50C-407E-A947-70E740481C1C}">
                <a14:useLocalDpi xmlns:a14="http://schemas.microsoft.com/office/drawing/2010/main" val="0"/>
              </a:ext>
            </a:extLst>
          </a:blip>
          <a:srcRect l="8069" t="6775" r="12747" b="8028"/>
          <a:stretch/>
        </p:blipFill>
        <p:spPr>
          <a:xfrm>
            <a:off x="3994950" y="1624615"/>
            <a:ext cx="1402673" cy="1509204"/>
          </a:xfrm>
          <a:prstGeom prst="rect">
            <a:avLst/>
          </a:prstGeom>
        </p:spPr>
      </p:pic>
      <p:sp>
        <p:nvSpPr>
          <p:cNvPr id="49" name="矩形 48">
            <a:extLst>
              <a:ext uri="{FF2B5EF4-FFF2-40B4-BE49-F238E27FC236}">
                <a16:creationId xmlns:a16="http://schemas.microsoft.com/office/drawing/2014/main" id="{A5803ED1-40B5-4205-BB5E-C78372859570}"/>
              </a:ext>
            </a:extLst>
          </p:cNvPr>
          <p:cNvSpPr/>
          <p:nvPr/>
        </p:nvSpPr>
        <p:spPr>
          <a:xfrm>
            <a:off x="6480699" y="1482570"/>
            <a:ext cx="1935331" cy="1837678"/>
          </a:xfrm>
          <a:prstGeom prst="rect">
            <a:avLst/>
          </a:prstGeom>
          <a:solidFill>
            <a:srgbClr val="3CB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641703DD-8EF8-4D2E-82C4-08F09FD5726E}"/>
              </a:ext>
            </a:extLst>
          </p:cNvPr>
          <p:cNvPicPr>
            <a:picLocks noChangeAspect="1"/>
          </p:cNvPicPr>
          <p:nvPr/>
        </p:nvPicPr>
        <p:blipFill rotWithShape="1">
          <a:blip r:embed="rId7">
            <a:extLst>
              <a:ext uri="{28A0092B-C50C-407E-A947-70E740481C1C}">
                <a14:useLocalDpi xmlns:a14="http://schemas.microsoft.com/office/drawing/2010/main" val="0"/>
              </a:ext>
            </a:extLst>
          </a:blip>
          <a:srcRect l="12002" t="9851" r="15588" b="10569"/>
          <a:stretch/>
        </p:blipFill>
        <p:spPr>
          <a:xfrm>
            <a:off x="6870700" y="1752600"/>
            <a:ext cx="1282700" cy="1409700"/>
          </a:xfrm>
          <a:prstGeom prst="rect">
            <a:avLst/>
          </a:prstGeom>
        </p:spPr>
      </p:pic>
    </p:spTree>
    <p:extLst>
      <p:ext uri="{BB962C8B-B14F-4D97-AF65-F5344CB8AC3E}">
        <p14:creationId xmlns:p14="http://schemas.microsoft.com/office/powerpoint/2010/main" val="334488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掌上分销</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3114368" cy="1180580"/>
          </a:xfrm>
          <a:prstGeom prst="rect">
            <a:avLst/>
          </a:prstGeom>
          <a:solidFill>
            <a:schemeClr val="bg1">
              <a:alpha val="36000"/>
            </a:schemeClr>
          </a:solidFill>
        </p:spPr>
        <p:txBody>
          <a:bodyPr wrap="square" rtlCol="0">
            <a:spAutoFit/>
          </a:bodyPr>
          <a:lstStyle/>
          <a:p>
            <a:pPr>
              <a:lnSpc>
                <a:spcPct val="250000"/>
              </a:lnSpc>
            </a:pPr>
            <a:r>
              <a:rPr lang="zh-CN" altLang="en-US" sz="1000" dirty="0"/>
              <a:t>一款基于云之家企业版 和 高级版、</a:t>
            </a:r>
            <a:r>
              <a:rPr lang="en-US" altLang="zh-CN" sz="1000" dirty="0"/>
              <a:t>cloud</a:t>
            </a:r>
            <a:r>
              <a:rPr lang="zh-CN" altLang="en-US" sz="1000" dirty="0"/>
              <a:t>系统的高度集成应用，实现</a:t>
            </a:r>
            <a:r>
              <a:rPr lang="en-US" altLang="zh-CN" sz="1000" dirty="0"/>
              <a:t>BBC</a:t>
            </a:r>
            <a:r>
              <a:rPr lang="zh-CN" altLang="en-US" sz="1000" dirty="0"/>
              <a:t>全渠道移动订货、快速订货审核、订单跟踪、销售开单等快捷操作。</a:t>
            </a:r>
          </a:p>
        </p:txBody>
      </p:sp>
      <p:pic>
        <p:nvPicPr>
          <p:cNvPr id="3" name="图片 2">
            <a:extLst>
              <a:ext uri="{FF2B5EF4-FFF2-40B4-BE49-F238E27FC236}">
                <a16:creationId xmlns:a16="http://schemas.microsoft.com/office/drawing/2014/main" id="{FABD06C1-6D66-431D-9D42-E7841D1ACF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3448" y="2297098"/>
            <a:ext cx="1825611" cy="2738417"/>
          </a:xfrm>
          <a:prstGeom prst="rect">
            <a:avLst/>
          </a:prstGeom>
          <a:ln>
            <a:noFill/>
          </a:ln>
          <a:effectLst>
            <a:outerShdw blurRad="101600" sx="101000" sy="101000" algn="ctr" rotWithShape="0">
              <a:prstClr val="black">
                <a:alpha val="40000"/>
              </a:prstClr>
            </a:outerShdw>
          </a:effectLst>
        </p:spPr>
      </p:pic>
      <p:pic>
        <p:nvPicPr>
          <p:cNvPr id="7" name="图片 6">
            <a:extLst>
              <a:ext uri="{FF2B5EF4-FFF2-40B4-BE49-F238E27FC236}">
                <a16:creationId xmlns:a16="http://schemas.microsoft.com/office/drawing/2014/main" id="{0E1236E0-2C2F-4E57-92FD-F76F4C318E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0645" y="1080856"/>
            <a:ext cx="1682318" cy="2523477"/>
          </a:xfrm>
          <a:prstGeom prst="rect">
            <a:avLst/>
          </a:prstGeom>
          <a:ln>
            <a:noFill/>
          </a:ln>
          <a:effectLst>
            <a:outerShdw blurRad="101600" sx="101000" sy="101000" algn="ctr" rotWithShape="0">
              <a:prstClr val="black">
                <a:alpha val="40000"/>
              </a:prstClr>
            </a:outerShdw>
          </a:effectLst>
        </p:spPr>
      </p:pic>
      <p:pic>
        <p:nvPicPr>
          <p:cNvPr id="13" name="图片 12">
            <a:extLst>
              <a:ext uri="{FF2B5EF4-FFF2-40B4-BE49-F238E27FC236}">
                <a16:creationId xmlns:a16="http://schemas.microsoft.com/office/drawing/2014/main" id="{7EEB84F9-983F-48D5-8E79-FDEC695EE8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0004" y="3453413"/>
            <a:ext cx="1807700" cy="2711550"/>
          </a:xfrm>
          <a:prstGeom prst="rect">
            <a:avLst/>
          </a:prstGeom>
          <a:ln>
            <a:noFill/>
          </a:ln>
          <a:effectLst>
            <a:outerShdw blurRad="101600" sx="101000" sy="101000" algn="ctr" rotWithShape="0">
              <a:prstClr val="black">
                <a:alpha val="40000"/>
              </a:prstClr>
            </a:outerShdw>
          </a:effectLst>
        </p:spPr>
      </p:pic>
      <p:pic>
        <p:nvPicPr>
          <p:cNvPr id="15" name="图片 14">
            <a:extLst>
              <a:ext uri="{FF2B5EF4-FFF2-40B4-BE49-F238E27FC236}">
                <a16:creationId xmlns:a16="http://schemas.microsoft.com/office/drawing/2014/main" id="{32C13D1C-2773-4582-865E-FBEB9A1AE5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6894" y="1606858"/>
            <a:ext cx="1829745" cy="2744617"/>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193681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掌上</a:t>
            </a:r>
            <a:r>
              <a:rPr lang="en-US" altLang="zh-CN" dirty="0"/>
              <a:t>BBC</a:t>
            </a:r>
            <a:endParaRPr lang="zh-CN" altLang="en-US" dirty="0"/>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2898838" cy="1565300"/>
          </a:xfrm>
          <a:prstGeom prst="rect">
            <a:avLst/>
          </a:prstGeom>
          <a:solidFill>
            <a:schemeClr val="bg1">
              <a:alpha val="36000"/>
            </a:schemeClr>
          </a:solidFill>
        </p:spPr>
        <p:txBody>
          <a:bodyPr wrap="square" rtlCol="0">
            <a:spAutoFit/>
          </a:bodyPr>
          <a:lstStyle/>
          <a:p>
            <a:pPr>
              <a:lnSpc>
                <a:spcPct val="250000"/>
              </a:lnSpc>
            </a:pPr>
            <a:r>
              <a:rPr lang="zh-CN" altLang="en-US" sz="1000" dirty="0"/>
              <a:t>一款基于云之家企业版 和 高级版、</a:t>
            </a:r>
            <a:r>
              <a:rPr lang="en-US" altLang="zh-CN" sz="1000" dirty="0"/>
              <a:t>cloud</a:t>
            </a:r>
            <a:r>
              <a:rPr lang="zh-CN" altLang="en-US" sz="1000" dirty="0"/>
              <a:t>系统的高度集成应用，提供给企业营销人员使用，功能包括：订货、开单、销量上报、库存上报、拜访、品牌建设等。</a:t>
            </a:r>
          </a:p>
        </p:txBody>
      </p:sp>
      <p:pic>
        <p:nvPicPr>
          <p:cNvPr id="4" name="图片 3">
            <a:extLst>
              <a:ext uri="{FF2B5EF4-FFF2-40B4-BE49-F238E27FC236}">
                <a16:creationId xmlns:a16="http://schemas.microsoft.com/office/drawing/2014/main" id="{9B74EF92-E551-4D0A-8B7C-D04DCFD6A6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804" y="1365189"/>
            <a:ext cx="1906940" cy="2860409"/>
          </a:xfrm>
          <a:prstGeom prst="rect">
            <a:avLst/>
          </a:prstGeom>
          <a:ln>
            <a:noFill/>
          </a:ln>
          <a:effectLst>
            <a:outerShdw blurRad="101600" sx="101000" sy="101000" algn="ctr" rotWithShape="0">
              <a:prstClr val="black">
                <a:alpha val="40000"/>
              </a:prstClr>
            </a:outerShdw>
          </a:effectLst>
        </p:spPr>
      </p:pic>
      <p:pic>
        <p:nvPicPr>
          <p:cNvPr id="9" name="图片 8">
            <a:extLst>
              <a:ext uri="{FF2B5EF4-FFF2-40B4-BE49-F238E27FC236}">
                <a16:creationId xmlns:a16="http://schemas.microsoft.com/office/drawing/2014/main" id="{C80C3C09-D7BD-4471-A6F4-151D32BC1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4860" y="2531000"/>
            <a:ext cx="1911584" cy="2867376"/>
          </a:xfrm>
          <a:prstGeom prst="rect">
            <a:avLst/>
          </a:prstGeom>
          <a:ln>
            <a:noFill/>
          </a:ln>
          <a:effectLst>
            <a:outerShdw blurRad="101600" sx="101000" sy="101000" algn="ctr" rotWithShape="0">
              <a:prstClr val="black">
                <a:alpha val="40000"/>
              </a:prstClr>
            </a:outerShdw>
          </a:effectLst>
        </p:spPr>
      </p:pic>
      <p:pic>
        <p:nvPicPr>
          <p:cNvPr id="11" name="图片 10">
            <a:extLst>
              <a:ext uri="{FF2B5EF4-FFF2-40B4-BE49-F238E27FC236}">
                <a16:creationId xmlns:a16="http://schemas.microsoft.com/office/drawing/2014/main" id="{B7CEDAC8-810E-4873-AD9A-F27BC98DF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2101" y="1409700"/>
            <a:ext cx="1913466" cy="2870200"/>
          </a:xfrm>
          <a:prstGeom prst="rect">
            <a:avLst/>
          </a:prstGeom>
          <a:ln>
            <a:noFill/>
          </a:ln>
          <a:effectLst>
            <a:outerShdw blurRad="101600" sx="101000" sy="101000" algn="ctr" rotWithShape="0">
              <a:prstClr val="black">
                <a:alpha val="40000"/>
              </a:prstClr>
            </a:outerShdw>
          </a:effectLst>
        </p:spPr>
      </p:pic>
      <p:pic>
        <p:nvPicPr>
          <p:cNvPr id="14" name="图片 13">
            <a:extLst>
              <a:ext uri="{FF2B5EF4-FFF2-40B4-BE49-F238E27FC236}">
                <a16:creationId xmlns:a16="http://schemas.microsoft.com/office/drawing/2014/main" id="{3221851F-37BA-4D3D-B303-B42A69E7C3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8334" y="2540000"/>
            <a:ext cx="1913466" cy="2870200"/>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136194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掌上门店</a:t>
            </a:r>
          </a:p>
        </p:txBody>
      </p:sp>
      <p:sp>
        <p:nvSpPr>
          <p:cNvPr id="6" name="文本框 5">
            <a:extLst>
              <a:ext uri="{FF2B5EF4-FFF2-40B4-BE49-F238E27FC236}">
                <a16:creationId xmlns:a16="http://schemas.microsoft.com/office/drawing/2014/main" id="{5283330A-D168-48C1-BE59-76F8CF6C5ECE}"/>
              </a:ext>
            </a:extLst>
          </p:cNvPr>
          <p:cNvSpPr txBox="1"/>
          <p:nvPr/>
        </p:nvSpPr>
        <p:spPr>
          <a:xfrm>
            <a:off x="796862" y="2144623"/>
            <a:ext cx="3140138" cy="795859"/>
          </a:xfrm>
          <a:prstGeom prst="rect">
            <a:avLst/>
          </a:prstGeom>
          <a:solidFill>
            <a:schemeClr val="bg1">
              <a:alpha val="36000"/>
            </a:schemeClr>
          </a:solidFill>
        </p:spPr>
        <p:txBody>
          <a:bodyPr wrap="square" rtlCol="0">
            <a:spAutoFit/>
          </a:bodyPr>
          <a:lstStyle/>
          <a:p>
            <a:pPr>
              <a:lnSpc>
                <a:spcPct val="250000"/>
              </a:lnSpc>
            </a:pPr>
            <a:r>
              <a:rPr lang="zh-CN" altLang="en-US" sz="1000" dirty="0"/>
              <a:t>用于终端门店进行销售开单、订货、会员管理等业务的移动端应用。</a:t>
            </a:r>
          </a:p>
        </p:txBody>
      </p:sp>
      <p:pic>
        <p:nvPicPr>
          <p:cNvPr id="3" name="图片 2">
            <a:extLst>
              <a:ext uri="{FF2B5EF4-FFF2-40B4-BE49-F238E27FC236}">
                <a16:creationId xmlns:a16="http://schemas.microsoft.com/office/drawing/2014/main" id="{CEE0BD78-3193-4F50-8290-12CAAF9DB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1632" y="1498600"/>
            <a:ext cx="2370667" cy="3556000"/>
          </a:xfrm>
          <a:prstGeom prst="rect">
            <a:avLst/>
          </a:prstGeom>
          <a:ln>
            <a:noFill/>
          </a:ln>
          <a:effectLst>
            <a:outerShdw blurRad="101600" sx="101000" sy="101000" algn="ctr" rotWithShape="0">
              <a:prstClr val="black">
                <a:alpha val="40000"/>
              </a:prstClr>
            </a:outerShdw>
          </a:effectLst>
        </p:spPr>
      </p:pic>
      <p:pic>
        <p:nvPicPr>
          <p:cNvPr id="8" name="图片 7">
            <a:extLst>
              <a:ext uri="{FF2B5EF4-FFF2-40B4-BE49-F238E27FC236}">
                <a16:creationId xmlns:a16="http://schemas.microsoft.com/office/drawing/2014/main" id="{27FA97DA-539E-42F7-9FDA-6C884E718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2700" y="1466850"/>
            <a:ext cx="2374900" cy="3562350"/>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814594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9E6-413E-4F40-A38C-8A8E86CCF5CC}"/>
              </a:ext>
            </a:extLst>
          </p:cNvPr>
          <p:cNvSpPr>
            <a:spLocks noGrp="1"/>
          </p:cNvSpPr>
          <p:nvPr>
            <p:ph type="title"/>
          </p:nvPr>
        </p:nvSpPr>
        <p:spPr/>
        <p:txBody>
          <a:bodyPr/>
          <a:lstStyle/>
          <a:p>
            <a:r>
              <a:rPr lang="zh-CN" altLang="en-US" dirty="0">
                <a:solidFill>
                  <a:srgbClr val="1771EA"/>
                </a:solidFill>
              </a:rPr>
              <a:t>业务移动应用：制造云篇</a:t>
            </a:r>
          </a:p>
        </p:txBody>
      </p:sp>
      <p:grpSp>
        <p:nvGrpSpPr>
          <p:cNvPr id="3" name="09b92393-84a7-4557-a056-636b1b68d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96508F-DCE3-4056-BEAE-1D7581413582}"/>
              </a:ext>
            </a:extLst>
          </p:cNvPr>
          <p:cNvGrpSpPr>
            <a:grpSpLocks noChangeAspect="1"/>
          </p:cNvGrpSpPr>
          <p:nvPr>
            <p:custDataLst>
              <p:tags r:id="rId1"/>
            </p:custDataLst>
          </p:nvPr>
        </p:nvGrpSpPr>
        <p:grpSpPr>
          <a:xfrm>
            <a:off x="671514" y="1500305"/>
            <a:ext cx="8103963" cy="3857390"/>
            <a:chOff x="671514" y="1500305"/>
            <a:chExt cx="8103963" cy="3857390"/>
          </a:xfrm>
        </p:grpSpPr>
        <p:grpSp>
          <p:nvGrpSpPr>
            <p:cNvPr id="4" name="îŝ1îde">
              <a:extLst>
                <a:ext uri="{FF2B5EF4-FFF2-40B4-BE49-F238E27FC236}">
                  <a16:creationId xmlns:a16="http://schemas.microsoft.com/office/drawing/2014/main" id="{01EC8C19-12C2-4C47-8570-B6B0E07C0611}"/>
                </a:ext>
              </a:extLst>
            </p:cNvPr>
            <p:cNvGrpSpPr/>
            <p:nvPr/>
          </p:nvGrpSpPr>
          <p:grpSpPr>
            <a:xfrm>
              <a:off x="1010816" y="4037370"/>
              <a:ext cx="1860551" cy="227167"/>
              <a:chOff x="1222167" y="4304931"/>
              <a:chExt cx="1860551" cy="227167"/>
            </a:xfrm>
          </p:grpSpPr>
          <p:cxnSp>
            <p:nvCxnSpPr>
              <p:cNvPr id="36" name="直接连接符 35">
                <a:extLst>
                  <a:ext uri="{FF2B5EF4-FFF2-40B4-BE49-F238E27FC236}">
                    <a16:creationId xmlns:a16="http://schemas.microsoft.com/office/drawing/2014/main" id="{2103EECD-4801-415A-B409-7CB97906A15B}"/>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íS1iďè">
                <a:extLst>
                  <a:ext uri="{FF2B5EF4-FFF2-40B4-BE49-F238E27FC236}">
                    <a16:creationId xmlns:a16="http://schemas.microsoft.com/office/drawing/2014/main" id="{F4A45568-7427-43D0-99E7-1EE5E945FB4E}"/>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ṣḻiḓe">
                <a:extLst>
                  <a:ext uri="{FF2B5EF4-FFF2-40B4-BE49-F238E27FC236}">
                    <a16:creationId xmlns:a16="http://schemas.microsoft.com/office/drawing/2014/main" id="{0132A8FA-A546-4C53-8F07-B5ED2A018D8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9" name="直接连接符 38">
                <a:extLst>
                  <a:ext uri="{FF2B5EF4-FFF2-40B4-BE49-F238E27FC236}">
                    <a16:creationId xmlns:a16="http://schemas.microsoft.com/office/drawing/2014/main" id="{8E8AD154-5771-4DFC-97E2-DD7F0DF285A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ïṥ1ïḓé">
              <a:extLst>
                <a:ext uri="{FF2B5EF4-FFF2-40B4-BE49-F238E27FC236}">
                  <a16:creationId xmlns:a16="http://schemas.microsoft.com/office/drawing/2014/main" id="{3D328CD0-E1A0-4F41-B9CC-2DF3FFCC0179}"/>
                </a:ext>
              </a:extLst>
            </p:cNvPr>
            <p:cNvSpPr/>
            <p:nvPr/>
          </p:nvSpPr>
          <p:spPr>
            <a:xfrm>
              <a:off x="1010857" y="1500305"/>
              <a:ext cx="1860468" cy="1810713"/>
            </a:xfrm>
            <a:prstGeom prst="roundRect">
              <a:avLst>
                <a:gd name="adj" fmla="val 50000"/>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 name="iṧ1îḋê">
              <a:extLst>
                <a:ext uri="{FF2B5EF4-FFF2-40B4-BE49-F238E27FC236}">
                  <a16:creationId xmlns:a16="http://schemas.microsoft.com/office/drawing/2014/main" id="{D28183DE-F47D-4463-9155-388C63B9E376}"/>
                </a:ext>
              </a:extLst>
            </p:cNvPr>
            <p:cNvSpPr/>
            <p:nvPr/>
          </p:nvSpPr>
          <p:spPr>
            <a:xfrm>
              <a:off x="671514" y="4389221"/>
              <a:ext cx="2539155" cy="968462"/>
            </a:xfrm>
            <a:prstGeom prst="rect">
              <a:avLst/>
            </a:prstGeom>
          </p:spPr>
          <p:txBody>
            <a:bodyPr wrap="square">
              <a:normAutofit/>
            </a:bodyPr>
            <a:lstStyle/>
            <a:p>
              <a:pPr algn="ctr">
                <a:lnSpc>
                  <a:spcPct val="150000"/>
                </a:lnSpc>
                <a:tabLst>
                  <a:tab pos="228594" algn="l"/>
                </a:tabLst>
                <a:defRPr/>
              </a:pPr>
              <a:r>
                <a:rPr lang="zh-CN" altLang="en-US" sz="1100" dirty="0"/>
                <a:t>订单实况 即刻获悉</a:t>
              </a:r>
              <a:endParaRPr lang="en-US" altLang="zh-CN" sz="1100" dirty="0"/>
            </a:p>
          </p:txBody>
        </p:sp>
        <p:sp>
          <p:nvSpPr>
            <p:cNvPr id="7" name="ïŝḻîḑê">
              <a:extLst>
                <a:ext uri="{FF2B5EF4-FFF2-40B4-BE49-F238E27FC236}">
                  <a16:creationId xmlns:a16="http://schemas.microsoft.com/office/drawing/2014/main" id="{694D0EB5-F88C-4A8A-BEBF-96666A67E903}"/>
                </a:ext>
              </a:extLst>
            </p:cNvPr>
            <p:cNvSpPr/>
            <p:nvPr/>
          </p:nvSpPr>
          <p:spPr>
            <a:xfrm>
              <a:off x="672091" y="3452436"/>
              <a:ext cx="2538000" cy="338554"/>
            </a:xfrm>
            <a:prstGeom prst="rect">
              <a:avLst/>
            </a:prstGeom>
          </p:spPr>
          <p:txBody>
            <a:bodyPr wrap="none">
              <a:normAutofit lnSpcReduction="10000"/>
            </a:bodyPr>
            <a:lstStyle/>
            <a:p>
              <a:pPr algn="ctr"/>
              <a:r>
                <a:rPr lang="zh-CN" altLang="en-US" b="1" dirty="0"/>
                <a:t>计划员助手（</a:t>
              </a:r>
              <a:r>
                <a:rPr lang="en-US" altLang="zh-CN" b="1" dirty="0"/>
                <a:t>Pad</a:t>
              </a:r>
              <a:r>
                <a:rPr lang="zh-CN" altLang="en-US" b="1" dirty="0"/>
                <a:t>应用）</a:t>
              </a:r>
              <a:endParaRPr lang="en-US" altLang="zh-CN" b="1" dirty="0"/>
            </a:p>
          </p:txBody>
        </p:sp>
        <p:sp>
          <p:nvSpPr>
            <p:cNvPr id="8" name="i$1íḍê">
              <a:extLst>
                <a:ext uri="{FF2B5EF4-FFF2-40B4-BE49-F238E27FC236}">
                  <a16:creationId xmlns:a16="http://schemas.microsoft.com/office/drawing/2014/main" id="{45EE5E3A-41FA-4E27-84F3-A57525F4A4A8}"/>
                </a:ext>
              </a:extLst>
            </p:cNvPr>
            <p:cNvSpPr/>
            <p:nvPr/>
          </p:nvSpPr>
          <p:spPr>
            <a:xfrm>
              <a:off x="672091" y="3790990"/>
              <a:ext cx="2538000" cy="307777"/>
            </a:xfrm>
            <a:prstGeom prst="rect">
              <a:avLst/>
            </a:prstGeom>
            <a:noFill/>
          </p:spPr>
          <p:txBody>
            <a:bodyPr wrap="none">
              <a:normAutofit/>
            </a:bodyPr>
            <a:lstStyle/>
            <a:p>
              <a:pPr algn="ctr">
                <a:buClr>
                  <a:srgbClr val="E24848"/>
                </a:buClr>
              </a:pPr>
              <a:r>
                <a:rPr lang="zh-CN" altLang="en-US" sz="1200" noProof="1"/>
                <a:t>计划员</a:t>
              </a:r>
            </a:p>
          </p:txBody>
        </p:sp>
        <p:sp>
          <p:nvSpPr>
            <p:cNvPr id="9" name="ïṥḻïḋe">
              <a:extLst>
                <a:ext uri="{FF2B5EF4-FFF2-40B4-BE49-F238E27FC236}">
                  <a16:creationId xmlns:a16="http://schemas.microsoft.com/office/drawing/2014/main" id="{3A3916C5-2491-4E39-93D9-6BC63025617B}"/>
                </a:ext>
              </a:extLst>
            </p:cNvPr>
            <p:cNvSpPr/>
            <p:nvPr/>
          </p:nvSpPr>
          <p:spPr>
            <a:xfrm>
              <a:off x="3441463" y="4389233"/>
              <a:ext cx="2539155" cy="968462"/>
            </a:xfrm>
            <a:prstGeom prst="rect">
              <a:avLst/>
            </a:prstGeom>
          </p:spPr>
          <p:txBody>
            <a:bodyPr wrap="square">
              <a:normAutofit/>
            </a:bodyPr>
            <a:lstStyle/>
            <a:p>
              <a:pPr algn="ctr">
                <a:lnSpc>
                  <a:spcPct val="150000"/>
                </a:lnSpc>
                <a:tabLst>
                  <a:tab pos="228594" algn="l"/>
                </a:tabLst>
                <a:defRPr/>
              </a:pPr>
              <a:r>
                <a:rPr lang="zh-CN" altLang="en-US" sz="1100" dirty="0"/>
                <a:t>随时随地 工厂实况</a:t>
              </a:r>
              <a:endParaRPr lang="en-US" altLang="zh-CN" sz="1100" dirty="0"/>
            </a:p>
          </p:txBody>
        </p:sp>
        <p:sp>
          <p:nvSpPr>
            <p:cNvPr id="10" name="iṣ1îḋé">
              <a:extLst>
                <a:ext uri="{FF2B5EF4-FFF2-40B4-BE49-F238E27FC236}">
                  <a16:creationId xmlns:a16="http://schemas.microsoft.com/office/drawing/2014/main" id="{010EF345-14EF-429B-9421-40FDCF2E95EE}"/>
                </a:ext>
              </a:extLst>
            </p:cNvPr>
            <p:cNvSpPr/>
            <p:nvPr/>
          </p:nvSpPr>
          <p:spPr>
            <a:xfrm>
              <a:off x="3442040" y="3452435"/>
              <a:ext cx="2538000" cy="338554"/>
            </a:xfrm>
            <a:prstGeom prst="rect">
              <a:avLst/>
            </a:prstGeom>
          </p:spPr>
          <p:txBody>
            <a:bodyPr wrap="none">
              <a:normAutofit lnSpcReduction="10000"/>
            </a:bodyPr>
            <a:lstStyle/>
            <a:p>
              <a:pPr algn="ctr"/>
              <a:r>
                <a:rPr lang="zh-CN" altLang="en-US" b="1" dirty="0"/>
                <a:t>掌上工厂</a:t>
              </a:r>
              <a:endParaRPr lang="en-US" altLang="zh-CN" b="1" dirty="0"/>
            </a:p>
          </p:txBody>
        </p:sp>
        <p:sp>
          <p:nvSpPr>
            <p:cNvPr id="11" name="ïṣļiďê">
              <a:extLst>
                <a:ext uri="{FF2B5EF4-FFF2-40B4-BE49-F238E27FC236}">
                  <a16:creationId xmlns:a16="http://schemas.microsoft.com/office/drawing/2014/main" id="{B446C6C8-26C4-4D72-B18C-970483FD7CD3}"/>
                </a:ext>
              </a:extLst>
            </p:cNvPr>
            <p:cNvSpPr/>
            <p:nvPr/>
          </p:nvSpPr>
          <p:spPr>
            <a:xfrm>
              <a:off x="3442040" y="3790990"/>
              <a:ext cx="2538000" cy="307777"/>
            </a:xfrm>
            <a:prstGeom prst="rect">
              <a:avLst/>
            </a:prstGeom>
            <a:noFill/>
          </p:spPr>
          <p:txBody>
            <a:bodyPr wrap="none">
              <a:normAutofit/>
            </a:bodyPr>
            <a:lstStyle/>
            <a:p>
              <a:pPr algn="ctr">
                <a:buClr>
                  <a:srgbClr val="E24848"/>
                </a:buClr>
              </a:pPr>
              <a:r>
                <a:rPr lang="zh-CN" altLang="en-US" sz="1200" noProof="1"/>
                <a:t>生产人员 生产管理人员</a:t>
              </a:r>
            </a:p>
          </p:txBody>
        </p:sp>
        <p:sp>
          <p:nvSpPr>
            <p:cNvPr id="15" name="îsļïḓé">
              <a:extLst>
                <a:ext uri="{FF2B5EF4-FFF2-40B4-BE49-F238E27FC236}">
                  <a16:creationId xmlns:a16="http://schemas.microsoft.com/office/drawing/2014/main" id="{211AB148-C6BA-4E1D-A1B4-0D671560AD74}"/>
                </a:ext>
              </a:extLst>
            </p:cNvPr>
            <p:cNvSpPr/>
            <p:nvPr/>
          </p:nvSpPr>
          <p:spPr>
            <a:xfrm>
              <a:off x="6201389" y="3353258"/>
              <a:ext cx="2539155" cy="968462"/>
            </a:xfrm>
            <a:prstGeom prst="rect">
              <a:avLst/>
            </a:prstGeom>
          </p:spPr>
          <p:txBody>
            <a:bodyPr wrap="square">
              <a:normAutofit/>
            </a:bodyPr>
            <a:lstStyle/>
            <a:p>
              <a:pPr algn="ctr">
                <a:lnSpc>
                  <a:spcPct val="150000"/>
                </a:lnSpc>
                <a:tabLst>
                  <a:tab pos="228594" algn="l"/>
                </a:tabLst>
                <a:defRPr/>
              </a:pPr>
              <a:r>
                <a:rPr lang="zh-CN" altLang="en-US" sz="1100" dirty="0"/>
                <a:t>敬请期待</a:t>
              </a:r>
              <a:endParaRPr lang="en-US" altLang="zh-CN" sz="1100" dirty="0"/>
            </a:p>
          </p:txBody>
        </p:sp>
        <p:sp>
          <p:nvSpPr>
            <p:cNvPr id="16" name="ïṡļiḓe">
              <a:extLst>
                <a:ext uri="{FF2B5EF4-FFF2-40B4-BE49-F238E27FC236}">
                  <a16:creationId xmlns:a16="http://schemas.microsoft.com/office/drawing/2014/main" id="{A640068C-E50E-4A5E-BAFE-3C977A4062E6}"/>
                </a:ext>
              </a:extLst>
            </p:cNvPr>
            <p:cNvSpPr/>
            <p:nvPr/>
          </p:nvSpPr>
          <p:spPr>
            <a:xfrm>
              <a:off x="6237477" y="3092142"/>
              <a:ext cx="2538000" cy="301840"/>
            </a:xfrm>
            <a:prstGeom prst="rect">
              <a:avLst/>
            </a:prstGeom>
          </p:spPr>
          <p:txBody>
            <a:bodyPr wrap="none">
              <a:normAutofit/>
            </a:bodyPr>
            <a:lstStyle/>
            <a:p>
              <a:pPr algn="ctr"/>
              <a:r>
                <a:rPr lang="zh-CN" altLang="en-US" sz="1300" b="1" dirty="0"/>
                <a:t>更多制造云轻应用开发中</a:t>
              </a:r>
              <a:endParaRPr lang="en-US" altLang="zh-CN" sz="1300" b="1" dirty="0"/>
            </a:p>
          </p:txBody>
        </p:sp>
        <p:sp>
          <p:nvSpPr>
            <p:cNvPr id="18" name="ïṥľîḍê">
              <a:extLst>
                <a:ext uri="{FF2B5EF4-FFF2-40B4-BE49-F238E27FC236}">
                  <a16:creationId xmlns:a16="http://schemas.microsoft.com/office/drawing/2014/main" id="{F9333C33-1F25-4BA3-BAB2-0A7DA98E1578}"/>
                </a:ext>
              </a:extLst>
            </p:cNvPr>
            <p:cNvSpPr/>
            <p:nvPr/>
          </p:nvSpPr>
          <p:spPr>
            <a:xfrm>
              <a:off x="3780806" y="1500305"/>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í$ḷîḍê">
              <a:extLst>
                <a:ext uri="{FF2B5EF4-FFF2-40B4-BE49-F238E27FC236}">
                  <a16:creationId xmlns:a16="http://schemas.microsoft.com/office/drawing/2014/main" id="{01FCDD1D-C1FC-4368-B127-AF41ED1E88F1}"/>
                </a:ext>
              </a:extLst>
            </p:cNvPr>
            <p:cNvGrpSpPr/>
            <p:nvPr/>
          </p:nvGrpSpPr>
          <p:grpSpPr>
            <a:xfrm>
              <a:off x="3780765" y="4037370"/>
              <a:ext cx="1860551" cy="227167"/>
              <a:chOff x="1222167" y="4304931"/>
              <a:chExt cx="1860551" cy="227167"/>
            </a:xfrm>
          </p:grpSpPr>
          <p:cxnSp>
            <p:nvCxnSpPr>
              <p:cNvPr id="32" name="直接连接符 31">
                <a:extLst>
                  <a:ext uri="{FF2B5EF4-FFF2-40B4-BE49-F238E27FC236}">
                    <a16:creationId xmlns:a16="http://schemas.microsoft.com/office/drawing/2014/main" id="{28988B3D-F29F-4409-91F8-066A8A7242B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íṥ1íḑé">
                <a:extLst>
                  <a:ext uri="{FF2B5EF4-FFF2-40B4-BE49-F238E27FC236}">
                    <a16:creationId xmlns:a16="http://schemas.microsoft.com/office/drawing/2014/main" id="{998D3112-53B7-4C96-B773-FCF28BEA73F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śļïdê">
                <a:extLst>
                  <a:ext uri="{FF2B5EF4-FFF2-40B4-BE49-F238E27FC236}">
                    <a16:creationId xmlns:a16="http://schemas.microsoft.com/office/drawing/2014/main" id="{C765EE2D-FB6D-454D-BFE9-4CF45C7CD4D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9217596-93C6-4A7A-B561-2630BF96B1D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44" name="图片 43">
            <a:extLst>
              <a:ext uri="{FF2B5EF4-FFF2-40B4-BE49-F238E27FC236}">
                <a16:creationId xmlns:a16="http://schemas.microsoft.com/office/drawing/2014/main" id="{1BB87D32-23B5-44C5-94B5-56EAC6E53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70" y="1504487"/>
            <a:ext cx="1815762" cy="1815762"/>
          </a:xfrm>
          <a:prstGeom prst="rect">
            <a:avLst/>
          </a:prstGeom>
        </p:spPr>
      </p:pic>
      <p:sp>
        <p:nvSpPr>
          <p:cNvPr id="24" name="矩形 23">
            <a:extLst>
              <a:ext uri="{FF2B5EF4-FFF2-40B4-BE49-F238E27FC236}">
                <a16:creationId xmlns:a16="http://schemas.microsoft.com/office/drawing/2014/main" id="{0789DD03-F011-49F9-BAD7-93106A01FD05}"/>
              </a:ext>
            </a:extLst>
          </p:cNvPr>
          <p:cNvSpPr/>
          <p:nvPr/>
        </p:nvSpPr>
        <p:spPr>
          <a:xfrm>
            <a:off x="1029811" y="1482571"/>
            <a:ext cx="1811044" cy="1837678"/>
          </a:xfrm>
          <a:prstGeom prst="rect">
            <a:avLst/>
          </a:prstGeom>
          <a:solidFill>
            <a:srgbClr val="3CB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3F197BAE-D118-45A8-8F75-913EF9ED5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426" y="1504487"/>
            <a:ext cx="1771650" cy="1771650"/>
          </a:xfrm>
          <a:prstGeom prst="rect">
            <a:avLst/>
          </a:prstGeom>
        </p:spPr>
      </p:pic>
      <p:pic>
        <p:nvPicPr>
          <p:cNvPr id="26" name="图片 25">
            <a:extLst>
              <a:ext uri="{FF2B5EF4-FFF2-40B4-BE49-F238E27FC236}">
                <a16:creationId xmlns:a16="http://schemas.microsoft.com/office/drawing/2014/main" id="{BF15E4A7-08EB-4026-88D7-DCA239E5F2C9}"/>
              </a:ext>
            </a:extLst>
          </p:cNvPr>
          <p:cNvPicPr>
            <a:picLocks noChangeAspect="1"/>
          </p:cNvPicPr>
          <p:nvPr/>
        </p:nvPicPr>
        <p:blipFill rotWithShape="1">
          <a:blip r:embed="rId6">
            <a:extLst>
              <a:ext uri="{28A0092B-C50C-407E-A947-70E740481C1C}">
                <a14:useLocalDpi xmlns:a14="http://schemas.microsoft.com/office/drawing/2010/main" val="0"/>
              </a:ext>
            </a:extLst>
          </a:blip>
          <a:srcRect l="8069" t="6775" r="12747" b="8028"/>
          <a:stretch/>
        </p:blipFill>
        <p:spPr>
          <a:xfrm>
            <a:off x="3994950" y="1624615"/>
            <a:ext cx="1402673" cy="1509204"/>
          </a:xfrm>
          <a:prstGeom prst="rect">
            <a:avLst/>
          </a:prstGeom>
        </p:spPr>
      </p:pic>
      <p:pic>
        <p:nvPicPr>
          <p:cNvPr id="19" name="图片 18">
            <a:extLst>
              <a:ext uri="{FF2B5EF4-FFF2-40B4-BE49-F238E27FC236}">
                <a16:creationId xmlns:a16="http://schemas.microsoft.com/office/drawing/2014/main" id="{6C67A6A4-F039-470C-B98E-03A2F0A073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9674" y="1473200"/>
            <a:ext cx="1952625" cy="1892299"/>
          </a:xfrm>
          <a:prstGeom prst="rect">
            <a:avLst/>
          </a:prstGeom>
        </p:spPr>
      </p:pic>
    </p:spTree>
    <p:extLst>
      <p:ext uri="{BB962C8B-B14F-4D97-AF65-F5344CB8AC3E}">
        <p14:creationId xmlns:p14="http://schemas.microsoft.com/office/powerpoint/2010/main" val="2372947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5" y="1393371"/>
            <a:ext cx="3836363" cy="704850"/>
          </a:xfrm>
        </p:spPr>
        <p:txBody>
          <a:bodyPr>
            <a:normAutofit fontScale="90000"/>
          </a:bodyPr>
          <a:lstStyle/>
          <a:p>
            <a:r>
              <a:rPr lang="zh-CN" altLang="en-US" dirty="0"/>
              <a:t>计划员助手（平板端）</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3398454" cy="1950021"/>
          </a:xfrm>
          <a:prstGeom prst="rect">
            <a:avLst/>
          </a:prstGeom>
          <a:solidFill>
            <a:schemeClr val="bg1">
              <a:alpha val="36000"/>
            </a:schemeClr>
          </a:solidFill>
        </p:spPr>
        <p:txBody>
          <a:bodyPr wrap="square" rtlCol="0">
            <a:spAutoFit/>
          </a:bodyPr>
          <a:lstStyle/>
          <a:p>
            <a:pPr>
              <a:lnSpc>
                <a:spcPct val="250000"/>
              </a:lnSpc>
            </a:pPr>
            <a:r>
              <a:rPr lang="zh-CN" altLang="en-US" sz="1000" dirty="0"/>
              <a:t>计划员助手是一款平板端的移动轻应用。为计划员的日常工作场景设计，提供了计划订单备料状况的实时更新、手工领料、销售订单生产情况查看（</a:t>
            </a:r>
            <a:r>
              <a:rPr lang="en-US" altLang="zh-CN" sz="1000" dirty="0"/>
              <a:t>BOM</a:t>
            </a:r>
            <a:r>
              <a:rPr lang="zh-CN" altLang="en-US" sz="1000" dirty="0"/>
              <a:t>展开）等功能。是计划员日常监控和浏览生产订单、计划订单、销售订单执行状况的好帮手。</a:t>
            </a:r>
          </a:p>
        </p:txBody>
      </p:sp>
      <p:pic>
        <p:nvPicPr>
          <p:cNvPr id="4" name="图片 3">
            <a:extLst>
              <a:ext uri="{FF2B5EF4-FFF2-40B4-BE49-F238E27FC236}">
                <a16:creationId xmlns:a16="http://schemas.microsoft.com/office/drawing/2014/main" id="{9CA760C2-7080-4C6F-ADB7-3317A14AB96C}"/>
              </a:ext>
            </a:extLst>
          </p:cNvPr>
          <p:cNvPicPr>
            <a:picLocks noChangeAspect="1"/>
          </p:cNvPicPr>
          <p:nvPr/>
        </p:nvPicPr>
        <p:blipFill>
          <a:blip r:embed="rId2"/>
          <a:stretch>
            <a:fillRect/>
          </a:stretch>
        </p:blipFill>
        <p:spPr>
          <a:xfrm>
            <a:off x="7325068" y="2991774"/>
            <a:ext cx="4650073" cy="3497802"/>
          </a:xfrm>
          <a:prstGeom prst="rect">
            <a:avLst/>
          </a:prstGeom>
          <a:ln>
            <a:noFill/>
          </a:ln>
          <a:effectLst>
            <a:outerShdw blurRad="101600" sx="101000" sy="101000" algn="ctr" rotWithShape="0">
              <a:prstClr val="black">
                <a:alpha val="40000"/>
              </a:prstClr>
            </a:outerShdw>
          </a:effectLst>
        </p:spPr>
      </p:pic>
      <p:pic>
        <p:nvPicPr>
          <p:cNvPr id="2" name="图片 1">
            <a:extLst>
              <a:ext uri="{FF2B5EF4-FFF2-40B4-BE49-F238E27FC236}">
                <a16:creationId xmlns:a16="http://schemas.microsoft.com/office/drawing/2014/main" id="{9076A8C4-E294-40BB-BCAA-DC991861A0EF}"/>
              </a:ext>
            </a:extLst>
          </p:cNvPr>
          <p:cNvPicPr>
            <a:picLocks noChangeAspect="1"/>
          </p:cNvPicPr>
          <p:nvPr/>
        </p:nvPicPr>
        <p:blipFill>
          <a:blip r:embed="rId3"/>
          <a:stretch>
            <a:fillRect/>
          </a:stretch>
        </p:blipFill>
        <p:spPr>
          <a:xfrm>
            <a:off x="4509857" y="768093"/>
            <a:ext cx="4753829" cy="3564211"/>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67260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DA11E-4089-4EC6-8459-C7E88A3D80EB}"/>
              </a:ext>
            </a:extLst>
          </p:cNvPr>
          <p:cNvSpPr>
            <a:spLocks noGrp="1"/>
          </p:cNvSpPr>
          <p:nvPr>
            <p:ph type="title"/>
          </p:nvPr>
        </p:nvSpPr>
        <p:spPr/>
        <p:txBody>
          <a:bodyPr/>
          <a:lstStyle/>
          <a:p>
            <a:r>
              <a:rPr lang="zh-CN" altLang="en-US" dirty="0"/>
              <a:t>金蝶云星空移动版概览</a:t>
            </a:r>
          </a:p>
        </p:txBody>
      </p:sp>
    </p:spTree>
    <p:extLst>
      <p:ext uri="{BB962C8B-B14F-4D97-AF65-F5344CB8AC3E}">
        <p14:creationId xmlns:p14="http://schemas.microsoft.com/office/powerpoint/2010/main" val="195082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3DA73A-D42F-48AF-B249-BEBD2D745243}"/>
              </a:ext>
            </a:extLst>
          </p:cNvPr>
          <p:cNvSpPr>
            <a:spLocks noGrp="1"/>
          </p:cNvSpPr>
          <p:nvPr>
            <p:ph type="title"/>
          </p:nvPr>
        </p:nvSpPr>
        <p:spPr>
          <a:xfrm>
            <a:off x="815536" y="1393371"/>
            <a:ext cx="2063542" cy="704850"/>
          </a:xfrm>
        </p:spPr>
        <p:txBody>
          <a:bodyPr/>
          <a:lstStyle/>
          <a:p>
            <a:r>
              <a:rPr lang="zh-CN" altLang="en-US" dirty="0"/>
              <a:t>掌上工厂</a:t>
            </a:r>
          </a:p>
        </p:txBody>
      </p:sp>
      <p:sp>
        <p:nvSpPr>
          <p:cNvPr id="6" name="文本框 5">
            <a:extLst>
              <a:ext uri="{FF2B5EF4-FFF2-40B4-BE49-F238E27FC236}">
                <a16:creationId xmlns:a16="http://schemas.microsoft.com/office/drawing/2014/main" id="{5283330A-D168-48C1-BE59-76F8CF6C5ECE}"/>
              </a:ext>
            </a:extLst>
          </p:cNvPr>
          <p:cNvSpPr txBox="1"/>
          <p:nvPr/>
        </p:nvSpPr>
        <p:spPr>
          <a:xfrm>
            <a:off x="809562" y="2297023"/>
            <a:ext cx="2187638" cy="1950021"/>
          </a:xfrm>
          <a:prstGeom prst="rect">
            <a:avLst/>
          </a:prstGeom>
          <a:solidFill>
            <a:schemeClr val="bg1">
              <a:alpha val="36000"/>
            </a:schemeClr>
          </a:solidFill>
        </p:spPr>
        <p:txBody>
          <a:bodyPr wrap="square" rtlCol="0">
            <a:spAutoFit/>
          </a:bodyPr>
          <a:lstStyle/>
          <a:p>
            <a:pPr>
              <a:lnSpc>
                <a:spcPct val="250000"/>
              </a:lnSpc>
            </a:pPr>
            <a:r>
              <a:rPr lang="zh-CN" altLang="en-US" sz="1000" dirty="0"/>
              <a:t>供管理人员随时了解工厂生产工时完成情况、产品质量情况、生产进度情况，帮助管理人员及时掌控生产总体情况，快速处理各种异常情况。</a:t>
            </a:r>
          </a:p>
        </p:txBody>
      </p:sp>
      <p:pic>
        <p:nvPicPr>
          <p:cNvPr id="3" name="图片 2">
            <a:extLst>
              <a:ext uri="{FF2B5EF4-FFF2-40B4-BE49-F238E27FC236}">
                <a16:creationId xmlns:a16="http://schemas.microsoft.com/office/drawing/2014/main" id="{949001D2-369A-4982-9419-AB346771F9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77" r="7977"/>
          <a:stretch/>
        </p:blipFill>
        <p:spPr>
          <a:xfrm>
            <a:off x="3035300" y="647700"/>
            <a:ext cx="2118727" cy="3781388"/>
          </a:xfrm>
          <a:prstGeom prst="rect">
            <a:avLst/>
          </a:prstGeom>
          <a:ln>
            <a:noFill/>
          </a:ln>
          <a:effectLst>
            <a:outerShdw blurRad="101600" sx="101000" sy="101000" algn="ctr" rotWithShape="0">
              <a:prstClr val="black">
                <a:alpha val="40000"/>
              </a:prstClr>
            </a:outerShdw>
          </a:effectLst>
        </p:spPr>
      </p:pic>
      <p:pic>
        <p:nvPicPr>
          <p:cNvPr id="8" name="图片 7">
            <a:extLst>
              <a:ext uri="{FF2B5EF4-FFF2-40B4-BE49-F238E27FC236}">
                <a16:creationId xmlns:a16="http://schemas.microsoft.com/office/drawing/2014/main" id="{B09A2619-025C-46A0-BA04-BFF33FE884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78" r="7500"/>
          <a:stretch/>
        </p:blipFill>
        <p:spPr>
          <a:xfrm>
            <a:off x="5334000" y="1625600"/>
            <a:ext cx="2108825" cy="3733658"/>
          </a:xfrm>
          <a:prstGeom prst="rect">
            <a:avLst/>
          </a:prstGeom>
          <a:ln>
            <a:noFill/>
          </a:ln>
          <a:effectLst>
            <a:outerShdw blurRad="101600" sx="101000" sy="101000" algn="ctr" rotWithShape="0">
              <a:prstClr val="black">
                <a:alpha val="40000"/>
              </a:prstClr>
            </a:outerShdw>
          </a:effectLst>
        </p:spPr>
      </p:pic>
      <p:pic>
        <p:nvPicPr>
          <p:cNvPr id="12" name="图片 11">
            <a:extLst>
              <a:ext uri="{FF2B5EF4-FFF2-40B4-BE49-F238E27FC236}">
                <a16:creationId xmlns:a16="http://schemas.microsoft.com/office/drawing/2014/main" id="{B01BEBD7-927A-40B6-830B-36CF148D83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56" r="7778"/>
          <a:stretch/>
        </p:blipFill>
        <p:spPr>
          <a:xfrm>
            <a:off x="9934293" y="2476500"/>
            <a:ext cx="2130707" cy="3797300"/>
          </a:xfrm>
          <a:prstGeom prst="rect">
            <a:avLst/>
          </a:prstGeom>
          <a:ln>
            <a:noFill/>
          </a:ln>
          <a:effectLst>
            <a:outerShdw blurRad="101600" sx="101000" sy="101000" algn="ctr" rotWithShape="0">
              <a:prstClr val="black">
                <a:alpha val="40000"/>
              </a:prstClr>
            </a:outerShdw>
          </a:effectLst>
        </p:spPr>
      </p:pic>
      <p:pic>
        <p:nvPicPr>
          <p:cNvPr id="15" name="图片 14">
            <a:extLst>
              <a:ext uri="{FF2B5EF4-FFF2-40B4-BE49-F238E27FC236}">
                <a16:creationId xmlns:a16="http://schemas.microsoft.com/office/drawing/2014/main" id="{346ABB5C-2A7B-4B4A-AF7C-277810D9E0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889" r="8611"/>
          <a:stretch/>
        </p:blipFill>
        <p:spPr>
          <a:xfrm>
            <a:off x="7620000" y="1943100"/>
            <a:ext cx="2106017" cy="3829121"/>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514105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9E6-413E-4F40-A38C-8A8E86CCF5CC}"/>
              </a:ext>
            </a:extLst>
          </p:cNvPr>
          <p:cNvSpPr>
            <a:spLocks noGrp="1"/>
          </p:cNvSpPr>
          <p:nvPr>
            <p:ph type="title"/>
          </p:nvPr>
        </p:nvSpPr>
        <p:spPr>
          <a:xfrm>
            <a:off x="447675" y="800100"/>
            <a:ext cx="10972800" cy="1143000"/>
          </a:xfrm>
        </p:spPr>
        <p:txBody>
          <a:bodyPr/>
          <a:lstStyle/>
          <a:p>
            <a:r>
              <a:rPr lang="zh-CN" altLang="en-US" dirty="0">
                <a:solidFill>
                  <a:srgbClr val="1771EA"/>
                </a:solidFill>
              </a:rPr>
              <a:t>平台基础移动办公应用</a:t>
            </a:r>
          </a:p>
        </p:txBody>
      </p:sp>
      <p:grpSp>
        <p:nvGrpSpPr>
          <p:cNvPr id="4" name="îŝ1îde">
            <a:extLst>
              <a:ext uri="{FF2B5EF4-FFF2-40B4-BE49-F238E27FC236}">
                <a16:creationId xmlns:a16="http://schemas.microsoft.com/office/drawing/2014/main" id="{01EC8C19-12C2-4C47-8570-B6B0E07C0611}"/>
              </a:ext>
            </a:extLst>
          </p:cNvPr>
          <p:cNvGrpSpPr/>
          <p:nvPr/>
        </p:nvGrpSpPr>
        <p:grpSpPr>
          <a:xfrm>
            <a:off x="785439" y="4345776"/>
            <a:ext cx="1860551" cy="227167"/>
            <a:chOff x="1222167" y="4304931"/>
            <a:chExt cx="1860551" cy="227167"/>
          </a:xfrm>
        </p:grpSpPr>
        <p:cxnSp>
          <p:nvCxnSpPr>
            <p:cNvPr id="36" name="直接连接符 35">
              <a:extLst>
                <a:ext uri="{FF2B5EF4-FFF2-40B4-BE49-F238E27FC236}">
                  <a16:creationId xmlns:a16="http://schemas.microsoft.com/office/drawing/2014/main" id="{2103EECD-4801-415A-B409-7CB97906A15B}"/>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íS1iďè">
              <a:extLst>
                <a:ext uri="{FF2B5EF4-FFF2-40B4-BE49-F238E27FC236}">
                  <a16:creationId xmlns:a16="http://schemas.microsoft.com/office/drawing/2014/main" id="{F4A45568-7427-43D0-99E7-1EE5E945FB4E}"/>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ṣḻiḓe">
              <a:extLst>
                <a:ext uri="{FF2B5EF4-FFF2-40B4-BE49-F238E27FC236}">
                  <a16:creationId xmlns:a16="http://schemas.microsoft.com/office/drawing/2014/main" id="{0132A8FA-A546-4C53-8F07-B5ED2A018D8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9" name="直接连接符 38">
              <a:extLst>
                <a:ext uri="{FF2B5EF4-FFF2-40B4-BE49-F238E27FC236}">
                  <a16:creationId xmlns:a16="http://schemas.microsoft.com/office/drawing/2014/main" id="{8E8AD154-5771-4DFC-97E2-DD7F0DF285A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iṧ1îḋê">
            <a:extLst>
              <a:ext uri="{FF2B5EF4-FFF2-40B4-BE49-F238E27FC236}">
                <a16:creationId xmlns:a16="http://schemas.microsoft.com/office/drawing/2014/main" id="{D28183DE-F47D-4463-9155-388C63B9E376}"/>
              </a:ext>
            </a:extLst>
          </p:cNvPr>
          <p:cNvSpPr/>
          <p:nvPr/>
        </p:nvSpPr>
        <p:spPr>
          <a:xfrm>
            <a:off x="446137" y="4697627"/>
            <a:ext cx="2539155" cy="968462"/>
          </a:xfrm>
          <a:prstGeom prst="rect">
            <a:avLst/>
          </a:prstGeom>
        </p:spPr>
        <p:txBody>
          <a:bodyPr wrap="square">
            <a:normAutofit/>
          </a:bodyPr>
          <a:lstStyle/>
          <a:p>
            <a:pPr algn="ctr">
              <a:lnSpc>
                <a:spcPct val="150000"/>
              </a:lnSpc>
              <a:tabLst>
                <a:tab pos="228594" algn="l"/>
              </a:tabLst>
              <a:defRPr/>
            </a:pPr>
            <a:r>
              <a:rPr lang="zh-CN" altLang="en-US" sz="1100" dirty="0"/>
              <a:t>应用管理轻松简单</a:t>
            </a:r>
            <a:endParaRPr lang="en-US" altLang="zh-CN" sz="1100" dirty="0"/>
          </a:p>
        </p:txBody>
      </p:sp>
      <p:sp>
        <p:nvSpPr>
          <p:cNvPr id="7" name="ïŝḻîḑê">
            <a:extLst>
              <a:ext uri="{FF2B5EF4-FFF2-40B4-BE49-F238E27FC236}">
                <a16:creationId xmlns:a16="http://schemas.microsoft.com/office/drawing/2014/main" id="{694D0EB5-F88C-4A8A-BEBF-96666A67E903}"/>
              </a:ext>
            </a:extLst>
          </p:cNvPr>
          <p:cNvSpPr/>
          <p:nvPr/>
        </p:nvSpPr>
        <p:spPr>
          <a:xfrm>
            <a:off x="446714" y="3760842"/>
            <a:ext cx="2538000" cy="338554"/>
          </a:xfrm>
          <a:prstGeom prst="rect">
            <a:avLst/>
          </a:prstGeom>
        </p:spPr>
        <p:txBody>
          <a:bodyPr wrap="none">
            <a:normAutofit lnSpcReduction="10000"/>
          </a:bodyPr>
          <a:lstStyle/>
          <a:p>
            <a:pPr algn="ctr"/>
            <a:r>
              <a:rPr lang="zh-CN" altLang="en-US" b="1" dirty="0"/>
              <a:t>星空应用管家</a:t>
            </a:r>
            <a:endParaRPr lang="en-US" altLang="zh-CN" b="1" dirty="0"/>
          </a:p>
        </p:txBody>
      </p:sp>
      <p:sp>
        <p:nvSpPr>
          <p:cNvPr id="8" name="i$1íḍê">
            <a:extLst>
              <a:ext uri="{FF2B5EF4-FFF2-40B4-BE49-F238E27FC236}">
                <a16:creationId xmlns:a16="http://schemas.microsoft.com/office/drawing/2014/main" id="{45EE5E3A-41FA-4E27-84F3-A57525F4A4A8}"/>
              </a:ext>
            </a:extLst>
          </p:cNvPr>
          <p:cNvSpPr/>
          <p:nvPr/>
        </p:nvSpPr>
        <p:spPr>
          <a:xfrm>
            <a:off x="446714" y="4099396"/>
            <a:ext cx="2538000" cy="307777"/>
          </a:xfrm>
          <a:prstGeom prst="rect">
            <a:avLst/>
          </a:prstGeom>
          <a:noFill/>
        </p:spPr>
        <p:txBody>
          <a:bodyPr wrap="none">
            <a:normAutofit/>
          </a:bodyPr>
          <a:lstStyle/>
          <a:p>
            <a:pPr algn="ctr">
              <a:buClr>
                <a:srgbClr val="E24848"/>
              </a:buClr>
            </a:pPr>
            <a:r>
              <a:rPr lang="en-US" altLang="zh-CN" sz="1200" noProof="1"/>
              <a:t>IT</a:t>
            </a:r>
            <a:r>
              <a:rPr lang="zh-CN" altLang="en-US" sz="1200" noProof="1"/>
              <a:t>管理人员</a:t>
            </a:r>
          </a:p>
        </p:txBody>
      </p:sp>
      <p:sp>
        <p:nvSpPr>
          <p:cNvPr id="9" name="ïṥḻïḋe">
            <a:extLst>
              <a:ext uri="{FF2B5EF4-FFF2-40B4-BE49-F238E27FC236}">
                <a16:creationId xmlns:a16="http://schemas.microsoft.com/office/drawing/2014/main" id="{3A3916C5-2491-4E39-93D9-6BC63025617B}"/>
              </a:ext>
            </a:extLst>
          </p:cNvPr>
          <p:cNvSpPr/>
          <p:nvPr/>
        </p:nvSpPr>
        <p:spPr>
          <a:xfrm>
            <a:off x="4749311" y="4697639"/>
            <a:ext cx="2539155" cy="968462"/>
          </a:xfrm>
          <a:prstGeom prst="rect">
            <a:avLst/>
          </a:prstGeom>
        </p:spPr>
        <p:txBody>
          <a:bodyPr wrap="square">
            <a:normAutofit/>
          </a:bodyPr>
          <a:lstStyle/>
          <a:p>
            <a:pPr algn="ctr">
              <a:lnSpc>
                <a:spcPct val="150000"/>
              </a:lnSpc>
              <a:tabLst>
                <a:tab pos="228594" algn="l"/>
              </a:tabLst>
              <a:defRPr/>
            </a:pPr>
            <a:r>
              <a:rPr lang="zh-CN" altLang="en-US" sz="1100" dirty="0"/>
              <a:t>让工作更高效</a:t>
            </a:r>
            <a:endParaRPr lang="en-US" altLang="zh-CN" sz="1100" dirty="0"/>
          </a:p>
        </p:txBody>
      </p:sp>
      <p:sp>
        <p:nvSpPr>
          <p:cNvPr id="10" name="iṣ1îḋé">
            <a:extLst>
              <a:ext uri="{FF2B5EF4-FFF2-40B4-BE49-F238E27FC236}">
                <a16:creationId xmlns:a16="http://schemas.microsoft.com/office/drawing/2014/main" id="{010EF345-14EF-429B-9421-40FDCF2E95EE}"/>
              </a:ext>
            </a:extLst>
          </p:cNvPr>
          <p:cNvSpPr/>
          <p:nvPr/>
        </p:nvSpPr>
        <p:spPr>
          <a:xfrm>
            <a:off x="4749888" y="3760841"/>
            <a:ext cx="2538000" cy="338554"/>
          </a:xfrm>
          <a:prstGeom prst="rect">
            <a:avLst/>
          </a:prstGeom>
        </p:spPr>
        <p:txBody>
          <a:bodyPr wrap="none">
            <a:normAutofit lnSpcReduction="10000"/>
          </a:bodyPr>
          <a:lstStyle/>
          <a:p>
            <a:pPr algn="ctr"/>
            <a:r>
              <a:rPr lang="zh-CN" altLang="en-US" b="1" dirty="0"/>
              <a:t>业务审批</a:t>
            </a:r>
            <a:endParaRPr lang="en-US" altLang="zh-CN" b="1" dirty="0"/>
          </a:p>
        </p:txBody>
      </p:sp>
      <p:sp>
        <p:nvSpPr>
          <p:cNvPr id="11" name="ïṣļiďê">
            <a:extLst>
              <a:ext uri="{FF2B5EF4-FFF2-40B4-BE49-F238E27FC236}">
                <a16:creationId xmlns:a16="http://schemas.microsoft.com/office/drawing/2014/main" id="{B446C6C8-26C4-4D72-B18C-970483FD7CD3}"/>
              </a:ext>
            </a:extLst>
          </p:cNvPr>
          <p:cNvSpPr/>
          <p:nvPr/>
        </p:nvSpPr>
        <p:spPr>
          <a:xfrm>
            <a:off x="4749888" y="4099396"/>
            <a:ext cx="2538000" cy="307777"/>
          </a:xfrm>
          <a:prstGeom prst="rect">
            <a:avLst/>
          </a:prstGeom>
          <a:noFill/>
        </p:spPr>
        <p:txBody>
          <a:bodyPr wrap="none">
            <a:normAutofit/>
          </a:bodyPr>
          <a:lstStyle/>
          <a:p>
            <a:pPr algn="ctr">
              <a:buClr>
                <a:srgbClr val="E24848"/>
              </a:buClr>
            </a:pPr>
            <a:r>
              <a:rPr lang="zh-CN" altLang="en-US" sz="1200" noProof="1"/>
              <a:t>流程审批人员</a:t>
            </a:r>
          </a:p>
        </p:txBody>
      </p:sp>
      <p:sp>
        <p:nvSpPr>
          <p:cNvPr id="12" name="îṧḻíde">
            <a:extLst>
              <a:ext uri="{FF2B5EF4-FFF2-40B4-BE49-F238E27FC236}">
                <a16:creationId xmlns:a16="http://schemas.microsoft.com/office/drawing/2014/main" id="{1971928E-53BF-4998-B4F3-9686A96F86E9}"/>
              </a:ext>
            </a:extLst>
          </p:cNvPr>
          <p:cNvSpPr/>
          <p:nvPr/>
        </p:nvSpPr>
        <p:spPr>
          <a:xfrm>
            <a:off x="7195972" y="4697639"/>
            <a:ext cx="2539155" cy="968462"/>
          </a:xfrm>
          <a:prstGeom prst="rect">
            <a:avLst/>
          </a:prstGeom>
        </p:spPr>
        <p:txBody>
          <a:bodyPr wrap="square">
            <a:normAutofit/>
          </a:bodyPr>
          <a:lstStyle/>
          <a:p>
            <a:pPr algn="ctr">
              <a:lnSpc>
                <a:spcPct val="150000"/>
              </a:lnSpc>
              <a:tabLst>
                <a:tab pos="228594" algn="l"/>
              </a:tabLst>
              <a:defRPr/>
            </a:pPr>
            <a:r>
              <a:rPr lang="zh-CN" altLang="en-US" sz="1100" dirty="0"/>
              <a:t>全方位掌握企业运营状况</a:t>
            </a:r>
            <a:endParaRPr lang="en-US" altLang="zh-CN" sz="1100" dirty="0"/>
          </a:p>
        </p:txBody>
      </p:sp>
      <p:sp>
        <p:nvSpPr>
          <p:cNvPr id="13" name="îśḻiďè">
            <a:extLst>
              <a:ext uri="{FF2B5EF4-FFF2-40B4-BE49-F238E27FC236}">
                <a16:creationId xmlns:a16="http://schemas.microsoft.com/office/drawing/2014/main" id="{CFD2581C-3698-4CF6-A94E-14E94A73B763}"/>
              </a:ext>
            </a:extLst>
          </p:cNvPr>
          <p:cNvSpPr/>
          <p:nvPr/>
        </p:nvSpPr>
        <p:spPr>
          <a:xfrm>
            <a:off x="7131901" y="3760842"/>
            <a:ext cx="2538000" cy="338554"/>
          </a:xfrm>
          <a:prstGeom prst="rect">
            <a:avLst/>
          </a:prstGeom>
        </p:spPr>
        <p:txBody>
          <a:bodyPr wrap="none">
            <a:normAutofit lnSpcReduction="10000"/>
          </a:bodyPr>
          <a:lstStyle/>
          <a:p>
            <a:pPr algn="ctr"/>
            <a:r>
              <a:rPr lang="zh-CN" altLang="en-US" b="1" dirty="0"/>
              <a:t>业务监控</a:t>
            </a:r>
            <a:endParaRPr lang="en-US" altLang="zh-CN" b="1" dirty="0"/>
          </a:p>
        </p:txBody>
      </p:sp>
      <p:sp>
        <p:nvSpPr>
          <p:cNvPr id="14" name="ïṩ1íde">
            <a:extLst>
              <a:ext uri="{FF2B5EF4-FFF2-40B4-BE49-F238E27FC236}">
                <a16:creationId xmlns:a16="http://schemas.microsoft.com/office/drawing/2014/main" id="{2141AA4C-FBB5-44B1-889A-8D55A9B7E45A}"/>
              </a:ext>
            </a:extLst>
          </p:cNvPr>
          <p:cNvSpPr/>
          <p:nvPr/>
        </p:nvSpPr>
        <p:spPr>
          <a:xfrm>
            <a:off x="7131901" y="4099396"/>
            <a:ext cx="2538000" cy="307777"/>
          </a:xfrm>
          <a:prstGeom prst="rect">
            <a:avLst/>
          </a:prstGeom>
          <a:noFill/>
        </p:spPr>
        <p:txBody>
          <a:bodyPr wrap="none">
            <a:normAutofit/>
          </a:bodyPr>
          <a:lstStyle/>
          <a:p>
            <a:pPr algn="ctr">
              <a:buClr>
                <a:srgbClr val="E24848"/>
              </a:buClr>
            </a:pPr>
            <a:r>
              <a:rPr lang="zh-CN" altLang="en-US" sz="1200" noProof="1"/>
              <a:t>需要关注业务情况的员工</a:t>
            </a:r>
          </a:p>
        </p:txBody>
      </p:sp>
      <p:sp>
        <p:nvSpPr>
          <p:cNvPr id="15" name="îsļïḓé">
            <a:extLst>
              <a:ext uri="{FF2B5EF4-FFF2-40B4-BE49-F238E27FC236}">
                <a16:creationId xmlns:a16="http://schemas.microsoft.com/office/drawing/2014/main" id="{211AB148-C6BA-4E1D-A1B4-0D671560AD74}"/>
              </a:ext>
            </a:extLst>
          </p:cNvPr>
          <p:cNvSpPr/>
          <p:nvPr/>
        </p:nvSpPr>
        <p:spPr>
          <a:xfrm>
            <a:off x="9420972" y="4697639"/>
            <a:ext cx="2539155" cy="968462"/>
          </a:xfrm>
          <a:prstGeom prst="rect">
            <a:avLst/>
          </a:prstGeom>
        </p:spPr>
        <p:txBody>
          <a:bodyPr wrap="square">
            <a:normAutofit/>
          </a:bodyPr>
          <a:lstStyle/>
          <a:p>
            <a:pPr algn="ctr">
              <a:lnSpc>
                <a:spcPct val="150000"/>
              </a:lnSpc>
              <a:tabLst>
                <a:tab pos="228594" algn="l"/>
              </a:tabLst>
              <a:defRPr/>
            </a:pPr>
            <a:r>
              <a:rPr lang="zh-CN" altLang="en-US" sz="1100" dirty="0"/>
              <a:t>让登录更便捷</a:t>
            </a:r>
            <a:endParaRPr lang="en-US" altLang="zh-CN" sz="1100" dirty="0"/>
          </a:p>
        </p:txBody>
      </p:sp>
      <p:sp>
        <p:nvSpPr>
          <p:cNvPr id="16" name="ïṡļiḓe">
            <a:extLst>
              <a:ext uri="{FF2B5EF4-FFF2-40B4-BE49-F238E27FC236}">
                <a16:creationId xmlns:a16="http://schemas.microsoft.com/office/drawing/2014/main" id="{A640068C-E50E-4A5E-BAFE-3C977A4062E6}"/>
              </a:ext>
            </a:extLst>
          </p:cNvPr>
          <p:cNvSpPr/>
          <p:nvPr/>
        </p:nvSpPr>
        <p:spPr>
          <a:xfrm>
            <a:off x="9421549" y="3760842"/>
            <a:ext cx="2538000" cy="338554"/>
          </a:xfrm>
          <a:prstGeom prst="rect">
            <a:avLst/>
          </a:prstGeom>
        </p:spPr>
        <p:txBody>
          <a:bodyPr wrap="none">
            <a:normAutofit lnSpcReduction="10000"/>
          </a:bodyPr>
          <a:lstStyle/>
          <a:p>
            <a:pPr algn="ctr"/>
            <a:r>
              <a:rPr lang="zh-CN" altLang="en-US" b="1" dirty="0"/>
              <a:t>动态密码</a:t>
            </a:r>
            <a:endParaRPr lang="en-US" altLang="zh-CN" b="1" dirty="0"/>
          </a:p>
        </p:txBody>
      </p:sp>
      <p:sp>
        <p:nvSpPr>
          <p:cNvPr id="17" name="işliďé">
            <a:extLst>
              <a:ext uri="{FF2B5EF4-FFF2-40B4-BE49-F238E27FC236}">
                <a16:creationId xmlns:a16="http://schemas.microsoft.com/office/drawing/2014/main" id="{BC35788B-E2FC-42E8-9AD7-253D390A9852}"/>
              </a:ext>
            </a:extLst>
          </p:cNvPr>
          <p:cNvSpPr/>
          <p:nvPr/>
        </p:nvSpPr>
        <p:spPr>
          <a:xfrm>
            <a:off x="9421549" y="4099396"/>
            <a:ext cx="2538000" cy="307777"/>
          </a:xfrm>
          <a:prstGeom prst="rect">
            <a:avLst/>
          </a:prstGeom>
          <a:noFill/>
        </p:spPr>
        <p:txBody>
          <a:bodyPr wrap="none">
            <a:normAutofit/>
          </a:bodyPr>
          <a:lstStyle/>
          <a:p>
            <a:pPr algn="ctr">
              <a:buClr>
                <a:srgbClr val="E24848"/>
              </a:buClr>
            </a:pPr>
            <a:r>
              <a:rPr lang="zh-CN" altLang="en-US" sz="1200" noProof="1"/>
              <a:t>所有用户</a:t>
            </a:r>
          </a:p>
        </p:txBody>
      </p:sp>
      <p:sp>
        <p:nvSpPr>
          <p:cNvPr id="18" name="ïṥľîḍê">
            <a:extLst>
              <a:ext uri="{FF2B5EF4-FFF2-40B4-BE49-F238E27FC236}">
                <a16:creationId xmlns:a16="http://schemas.microsoft.com/office/drawing/2014/main" id="{F9333C33-1F25-4BA3-BAB2-0A7DA98E1578}"/>
              </a:ext>
            </a:extLst>
          </p:cNvPr>
          <p:cNvSpPr/>
          <p:nvPr/>
        </p:nvSpPr>
        <p:spPr>
          <a:xfrm>
            <a:off x="5162542" y="1808711"/>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ṧļîḑé">
            <a:extLst>
              <a:ext uri="{FF2B5EF4-FFF2-40B4-BE49-F238E27FC236}">
                <a16:creationId xmlns:a16="http://schemas.microsoft.com/office/drawing/2014/main" id="{0AF42035-B552-4635-9D34-4DA799E8BBDB}"/>
              </a:ext>
            </a:extLst>
          </p:cNvPr>
          <p:cNvSpPr/>
          <p:nvPr/>
        </p:nvSpPr>
        <p:spPr>
          <a:xfrm>
            <a:off x="9760315" y="1808711"/>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ŝľíḍê">
            <a:extLst>
              <a:ext uri="{FF2B5EF4-FFF2-40B4-BE49-F238E27FC236}">
                <a16:creationId xmlns:a16="http://schemas.microsoft.com/office/drawing/2014/main" id="{17628445-BC2A-4193-9783-1A0FB5AB4162}"/>
              </a:ext>
            </a:extLst>
          </p:cNvPr>
          <p:cNvSpPr/>
          <p:nvPr/>
        </p:nvSpPr>
        <p:spPr>
          <a:xfrm>
            <a:off x="7470667" y="1808711"/>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í$ḷîḍê">
            <a:extLst>
              <a:ext uri="{FF2B5EF4-FFF2-40B4-BE49-F238E27FC236}">
                <a16:creationId xmlns:a16="http://schemas.microsoft.com/office/drawing/2014/main" id="{01FCDD1D-C1FC-4368-B127-AF41ED1E88F1}"/>
              </a:ext>
            </a:extLst>
          </p:cNvPr>
          <p:cNvGrpSpPr/>
          <p:nvPr/>
        </p:nvGrpSpPr>
        <p:grpSpPr>
          <a:xfrm>
            <a:off x="5162501" y="4345776"/>
            <a:ext cx="1860551" cy="227167"/>
            <a:chOff x="1222167" y="4304931"/>
            <a:chExt cx="1860551" cy="227167"/>
          </a:xfrm>
        </p:grpSpPr>
        <p:cxnSp>
          <p:nvCxnSpPr>
            <p:cNvPr id="32" name="直接连接符 31">
              <a:extLst>
                <a:ext uri="{FF2B5EF4-FFF2-40B4-BE49-F238E27FC236}">
                  <a16:creationId xmlns:a16="http://schemas.microsoft.com/office/drawing/2014/main" id="{28988B3D-F29F-4409-91F8-066A8A7242B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íṥ1íḑé">
              <a:extLst>
                <a:ext uri="{FF2B5EF4-FFF2-40B4-BE49-F238E27FC236}">
                  <a16:creationId xmlns:a16="http://schemas.microsoft.com/office/drawing/2014/main" id="{998D3112-53B7-4C96-B773-FCF28BEA73F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śļïdê">
              <a:extLst>
                <a:ext uri="{FF2B5EF4-FFF2-40B4-BE49-F238E27FC236}">
                  <a16:creationId xmlns:a16="http://schemas.microsoft.com/office/drawing/2014/main" id="{C765EE2D-FB6D-454D-BFE9-4CF45C7CD4D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9217596-93C6-4A7A-B561-2630BF96B1D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iśľïḑè">
            <a:extLst>
              <a:ext uri="{FF2B5EF4-FFF2-40B4-BE49-F238E27FC236}">
                <a16:creationId xmlns:a16="http://schemas.microsoft.com/office/drawing/2014/main" id="{5543A531-244D-4DE5-A416-78E1186EBC94}"/>
              </a:ext>
            </a:extLst>
          </p:cNvPr>
          <p:cNvGrpSpPr/>
          <p:nvPr/>
        </p:nvGrpSpPr>
        <p:grpSpPr>
          <a:xfrm>
            <a:off x="7470626" y="4345776"/>
            <a:ext cx="1860551" cy="227167"/>
            <a:chOff x="1222167" y="4304931"/>
            <a:chExt cx="1860551" cy="227167"/>
          </a:xfrm>
        </p:grpSpPr>
        <p:cxnSp>
          <p:nvCxnSpPr>
            <p:cNvPr id="28" name="直接连接符 27">
              <a:extLst>
                <a:ext uri="{FF2B5EF4-FFF2-40B4-BE49-F238E27FC236}">
                  <a16:creationId xmlns:a16="http://schemas.microsoft.com/office/drawing/2014/main" id="{7C1E307F-4D9E-4C73-B075-88E91E381213}"/>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iṧļíḋé">
              <a:extLst>
                <a:ext uri="{FF2B5EF4-FFF2-40B4-BE49-F238E27FC236}">
                  <a16:creationId xmlns:a16="http://schemas.microsoft.com/office/drawing/2014/main" id="{ACB496E1-2091-4AEB-A629-74C20DCCE83D}"/>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şḷîďê">
              <a:extLst>
                <a:ext uri="{FF2B5EF4-FFF2-40B4-BE49-F238E27FC236}">
                  <a16:creationId xmlns:a16="http://schemas.microsoft.com/office/drawing/2014/main" id="{48D9DEDA-1869-4E45-B408-B6503FC71BF0}"/>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1" name="直接连接符 30">
              <a:extLst>
                <a:ext uri="{FF2B5EF4-FFF2-40B4-BE49-F238E27FC236}">
                  <a16:creationId xmlns:a16="http://schemas.microsoft.com/office/drawing/2014/main" id="{FF1A2D3B-F9F0-4407-A0A0-900FE5B0C982}"/>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 name="iṣḷiḍè">
            <a:extLst>
              <a:ext uri="{FF2B5EF4-FFF2-40B4-BE49-F238E27FC236}">
                <a16:creationId xmlns:a16="http://schemas.microsoft.com/office/drawing/2014/main" id="{DAC48FAA-5D54-4567-AC43-B189C9B9F9DE}"/>
              </a:ext>
            </a:extLst>
          </p:cNvPr>
          <p:cNvGrpSpPr/>
          <p:nvPr/>
        </p:nvGrpSpPr>
        <p:grpSpPr>
          <a:xfrm>
            <a:off x="9760274" y="4345776"/>
            <a:ext cx="1860551" cy="227167"/>
            <a:chOff x="1222167" y="4304931"/>
            <a:chExt cx="1860551" cy="227167"/>
          </a:xfrm>
        </p:grpSpPr>
        <p:cxnSp>
          <p:nvCxnSpPr>
            <p:cNvPr id="24" name="直接连接符 23">
              <a:extLst>
                <a:ext uri="{FF2B5EF4-FFF2-40B4-BE49-F238E27FC236}">
                  <a16:creationId xmlns:a16="http://schemas.microsoft.com/office/drawing/2014/main" id="{ACD92354-6A7B-4BC7-96EB-BE9410E75F6A}"/>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ï$ḷïḑê">
              <a:extLst>
                <a:ext uri="{FF2B5EF4-FFF2-40B4-BE49-F238E27FC236}">
                  <a16:creationId xmlns:a16="http://schemas.microsoft.com/office/drawing/2014/main" id="{3FE5C7BA-C2A2-4912-9D90-5C96A9953AFB}"/>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ļíďè">
              <a:extLst>
                <a:ext uri="{FF2B5EF4-FFF2-40B4-BE49-F238E27FC236}">
                  <a16:creationId xmlns:a16="http://schemas.microsoft.com/office/drawing/2014/main" id="{A6BEE96B-41B1-4CE1-9DDE-8B1AE1E8F9E4}"/>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7" name="直接连接符 26">
              <a:extLst>
                <a:ext uri="{FF2B5EF4-FFF2-40B4-BE49-F238E27FC236}">
                  <a16:creationId xmlns:a16="http://schemas.microsoft.com/office/drawing/2014/main" id="{EDDD40BC-A8C1-4DEE-A27A-B8725E2DE3E3}"/>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ïṥľîḍê">
            <a:extLst>
              <a:ext uri="{FF2B5EF4-FFF2-40B4-BE49-F238E27FC236}">
                <a16:creationId xmlns:a16="http://schemas.microsoft.com/office/drawing/2014/main" id="{481A136F-9D42-4050-8D8D-A55645902C7E}"/>
              </a:ext>
            </a:extLst>
          </p:cNvPr>
          <p:cNvSpPr/>
          <p:nvPr/>
        </p:nvSpPr>
        <p:spPr>
          <a:xfrm>
            <a:off x="853919" y="1780852"/>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47" name="图片 46">
            <a:extLst>
              <a:ext uri="{FF2B5EF4-FFF2-40B4-BE49-F238E27FC236}">
                <a16:creationId xmlns:a16="http://schemas.microsoft.com/office/drawing/2014/main" id="{312E2F50-37AD-49EC-8C25-F1B6D1153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626" y="1799213"/>
            <a:ext cx="1909716" cy="1909716"/>
          </a:xfrm>
          <a:prstGeom prst="rect">
            <a:avLst/>
          </a:prstGeom>
        </p:spPr>
      </p:pic>
      <p:pic>
        <p:nvPicPr>
          <p:cNvPr id="49" name="图片 48">
            <a:extLst>
              <a:ext uri="{FF2B5EF4-FFF2-40B4-BE49-F238E27FC236}">
                <a16:creationId xmlns:a16="http://schemas.microsoft.com/office/drawing/2014/main" id="{8D8AEDF8-5D05-4740-9F47-84BE615B7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0274" y="1773252"/>
            <a:ext cx="1891960" cy="1891960"/>
          </a:xfrm>
          <a:prstGeom prst="rect">
            <a:avLst/>
          </a:prstGeom>
        </p:spPr>
      </p:pic>
      <p:sp>
        <p:nvSpPr>
          <p:cNvPr id="56" name="ïṥḻïḋe">
            <a:extLst>
              <a:ext uri="{FF2B5EF4-FFF2-40B4-BE49-F238E27FC236}">
                <a16:creationId xmlns:a16="http://schemas.microsoft.com/office/drawing/2014/main" id="{C4F2CF2B-D0E0-4FA0-BCAE-D9E1D678F653}"/>
              </a:ext>
            </a:extLst>
          </p:cNvPr>
          <p:cNvSpPr/>
          <p:nvPr/>
        </p:nvSpPr>
        <p:spPr>
          <a:xfrm>
            <a:off x="2700515" y="4697639"/>
            <a:ext cx="2539155" cy="968462"/>
          </a:xfrm>
          <a:prstGeom prst="rect">
            <a:avLst/>
          </a:prstGeom>
        </p:spPr>
        <p:txBody>
          <a:bodyPr wrap="square">
            <a:normAutofit/>
          </a:bodyPr>
          <a:lstStyle/>
          <a:p>
            <a:pPr algn="ctr">
              <a:lnSpc>
                <a:spcPct val="150000"/>
              </a:lnSpc>
              <a:tabLst>
                <a:tab pos="228594" algn="l"/>
              </a:tabLst>
              <a:defRPr/>
            </a:pPr>
            <a:r>
              <a:rPr lang="zh-CN" altLang="en-US" sz="1100" dirty="0"/>
              <a:t>让系统更健康</a:t>
            </a:r>
            <a:endParaRPr lang="en-US" altLang="zh-CN" sz="1100" dirty="0"/>
          </a:p>
        </p:txBody>
      </p:sp>
      <p:sp>
        <p:nvSpPr>
          <p:cNvPr id="57" name="iṣ1îḋé">
            <a:extLst>
              <a:ext uri="{FF2B5EF4-FFF2-40B4-BE49-F238E27FC236}">
                <a16:creationId xmlns:a16="http://schemas.microsoft.com/office/drawing/2014/main" id="{39C9E70A-0160-4A7E-A121-D38C9DD3F7DA}"/>
              </a:ext>
            </a:extLst>
          </p:cNvPr>
          <p:cNvSpPr/>
          <p:nvPr/>
        </p:nvSpPr>
        <p:spPr>
          <a:xfrm>
            <a:off x="2701092" y="3760841"/>
            <a:ext cx="2538000" cy="338554"/>
          </a:xfrm>
          <a:prstGeom prst="rect">
            <a:avLst/>
          </a:prstGeom>
        </p:spPr>
        <p:txBody>
          <a:bodyPr wrap="none">
            <a:normAutofit lnSpcReduction="10000"/>
          </a:bodyPr>
          <a:lstStyle/>
          <a:p>
            <a:pPr algn="ctr"/>
            <a:r>
              <a:rPr lang="en-US" altLang="zh-CN" b="1" dirty="0"/>
              <a:t>IT</a:t>
            </a:r>
            <a:r>
              <a:rPr lang="zh-CN" altLang="en-US" b="1" dirty="0"/>
              <a:t>管理</a:t>
            </a:r>
            <a:endParaRPr lang="en-US" altLang="zh-CN" b="1" dirty="0"/>
          </a:p>
        </p:txBody>
      </p:sp>
      <p:sp>
        <p:nvSpPr>
          <p:cNvPr id="58" name="ïṣļiďê">
            <a:extLst>
              <a:ext uri="{FF2B5EF4-FFF2-40B4-BE49-F238E27FC236}">
                <a16:creationId xmlns:a16="http://schemas.microsoft.com/office/drawing/2014/main" id="{ED1DB2CA-476E-47B2-B9C6-A2DF4BFF061B}"/>
              </a:ext>
            </a:extLst>
          </p:cNvPr>
          <p:cNvSpPr/>
          <p:nvPr/>
        </p:nvSpPr>
        <p:spPr>
          <a:xfrm>
            <a:off x="2701092" y="4099396"/>
            <a:ext cx="2538000" cy="307777"/>
          </a:xfrm>
          <a:prstGeom prst="rect">
            <a:avLst/>
          </a:prstGeom>
          <a:noFill/>
        </p:spPr>
        <p:txBody>
          <a:bodyPr wrap="none">
            <a:normAutofit/>
          </a:bodyPr>
          <a:lstStyle/>
          <a:p>
            <a:pPr algn="ctr">
              <a:buClr>
                <a:srgbClr val="E24848"/>
              </a:buClr>
            </a:pPr>
            <a:r>
              <a:rPr lang="en-US" altLang="zh-CN" sz="1200" noProof="1"/>
              <a:t>IT</a:t>
            </a:r>
            <a:r>
              <a:rPr lang="zh-CN" altLang="en-US" sz="1200" noProof="1"/>
              <a:t>管理员</a:t>
            </a:r>
          </a:p>
        </p:txBody>
      </p:sp>
      <p:sp>
        <p:nvSpPr>
          <p:cNvPr id="59" name="ïṥľîḍê">
            <a:extLst>
              <a:ext uri="{FF2B5EF4-FFF2-40B4-BE49-F238E27FC236}">
                <a16:creationId xmlns:a16="http://schemas.microsoft.com/office/drawing/2014/main" id="{74B67F8D-80AE-417D-874E-2EE98FEA7047}"/>
              </a:ext>
            </a:extLst>
          </p:cNvPr>
          <p:cNvSpPr/>
          <p:nvPr/>
        </p:nvSpPr>
        <p:spPr>
          <a:xfrm>
            <a:off x="3039858" y="1808711"/>
            <a:ext cx="1860468" cy="1810713"/>
          </a:xfrm>
          <a:prstGeom prst="roundRect">
            <a:avLst>
              <a:gd name="adj" fmla="val 50000"/>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0" name="í$ḷîḍê">
            <a:extLst>
              <a:ext uri="{FF2B5EF4-FFF2-40B4-BE49-F238E27FC236}">
                <a16:creationId xmlns:a16="http://schemas.microsoft.com/office/drawing/2014/main" id="{9B1924A3-C5C1-41A4-8AF5-39B0F615FFF3}"/>
              </a:ext>
            </a:extLst>
          </p:cNvPr>
          <p:cNvGrpSpPr/>
          <p:nvPr/>
        </p:nvGrpSpPr>
        <p:grpSpPr>
          <a:xfrm>
            <a:off x="3039817" y="4345776"/>
            <a:ext cx="1860551" cy="227167"/>
            <a:chOff x="1222167" y="4304931"/>
            <a:chExt cx="1860551" cy="227167"/>
          </a:xfrm>
        </p:grpSpPr>
        <p:cxnSp>
          <p:nvCxnSpPr>
            <p:cNvPr id="61" name="直接连接符 60">
              <a:extLst>
                <a:ext uri="{FF2B5EF4-FFF2-40B4-BE49-F238E27FC236}">
                  <a16:creationId xmlns:a16="http://schemas.microsoft.com/office/drawing/2014/main" id="{27A8E06E-A467-4361-BA00-0AFF84C338E9}"/>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íṥ1íḑé">
              <a:extLst>
                <a:ext uri="{FF2B5EF4-FFF2-40B4-BE49-F238E27FC236}">
                  <a16:creationId xmlns:a16="http://schemas.microsoft.com/office/drawing/2014/main" id="{567D9F95-DA97-4439-B30D-83662E8C141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îśļïdê">
              <a:extLst>
                <a:ext uri="{FF2B5EF4-FFF2-40B4-BE49-F238E27FC236}">
                  <a16:creationId xmlns:a16="http://schemas.microsoft.com/office/drawing/2014/main" id="{3F65312B-0CE3-4D0B-8B7A-A4619CF24232}"/>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64" name="直接连接符 63">
              <a:extLst>
                <a:ext uri="{FF2B5EF4-FFF2-40B4-BE49-F238E27FC236}">
                  <a16:creationId xmlns:a16="http://schemas.microsoft.com/office/drawing/2014/main" id="{6151E4CF-0BA5-4463-A08B-09B4327C378D}"/>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5" name="Picture 4">
            <a:extLst>
              <a:ext uri="{FF2B5EF4-FFF2-40B4-BE49-F238E27FC236}">
                <a16:creationId xmlns:a16="http://schemas.microsoft.com/office/drawing/2014/main" id="{A6725454-1DF6-408A-9169-F21FA0E8375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4633" y="1695125"/>
            <a:ext cx="2019694" cy="198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图片 42">
            <a:extLst>
              <a:ext uri="{FF2B5EF4-FFF2-40B4-BE49-F238E27FC236}">
                <a16:creationId xmlns:a16="http://schemas.microsoft.com/office/drawing/2014/main" id="{03ADA743-9AF7-419B-84EB-FC7CEA5E5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4574" y="1730300"/>
            <a:ext cx="1868436" cy="1868436"/>
          </a:xfrm>
          <a:prstGeom prst="rect">
            <a:avLst/>
          </a:prstGeom>
        </p:spPr>
      </p:pic>
      <p:pic>
        <p:nvPicPr>
          <p:cNvPr id="45" name="图片 44">
            <a:extLst>
              <a:ext uri="{FF2B5EF4-FFF2-40B4-BE49-F238E27FC236}">
                <a16:creationId xmlns:a16="http://schemas.microsoft.com/office/drawing/2014/main" id="{D5E7E1F7-6444-46D1-B86D-643FF99FB5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6410" y="1733717"/>
            <a:ext cx="1942486" cy="1942486"/>
          </a:xfrm>
          <a:prstGeom prst="rect">
            <a:avLst/>
          </a:prstGeom>
        </p:spPr>
      </p:pic>
    </p:spTree>
    <p:extLst>
      <p:ext uri="{BB962C8B-B14F-4D97-AF65-F5344CB8AC3E}">
        <p14:creationId xmlns:p14="http://schemas.microsoft.com/office/powerpoint/2010/main" val="418242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3886200" y="1332442"/>
            <a:ext cx="10972800" cy="1143000"/>
          </a:xfrm>
        </p:spPr>
        <p:txBody>
          <a:bodyPr/>
          <a:lstStyle/>
          <a:p>
            <a:r>
              <a:rPr lang="zh-CN" altLang="en-US" dirty="0">
                <a:solidFill>
                  <a:srgbClr val="1771EA"/>
                </a:solidFill>
              </a:rPr>
              <a:t>星空应用管家</a:t>
            </a:r>
          </a:p>
        </p:txBody>
      </p:sp>
      <p:sp>
        <p:nvSpPr>
          <p:cNvPr id="3" name="文本框 2">
            <a:extLst>
              <a:ext uri="{FF2B5EF4-FFF2-40B4-BE49-F238E27FC236}">
                <a16:creationId xmlns:a16="http://schemas.microsoft.com/office/drawing/2014/main" id="{1290DE86-8C9B-4E11-BA8D-1DEC4B9226CA}"/>
              </a:ext>
            </a:extLst>
          </p:cNvPr>
          <p:cNvSpPr txBox="1"/>
          <p:nvPr/>
        </p:nvSpPr>
        <p:spPr>
          <a:xfrm>
            <a:off x="590392" y="2676691"/>
            <a:ext cx="2840872" cy="1276760"/>
          </a:xfrm>
          <a:prstGeom prst="rect">
            <a:avLst/>
          </a:prstGeom>
          <a:noFill/>
        </p:spPr>
        <p:txBody>
          <a:bodyPr wrap="square" rtlCol="0">
            <a:spAutoFit/>
          </a:bodyPr>
          <a:lstStyle/>
          <a:p>
            <a:pPr>
              <a:lnSpc>
                <a:spcPct val="200000"/>
              </a:lnSpc>
            </a:pPr>
            <a:r>
              <a:rPr lang="zh-CN" altLang="en-US" sz="1000" dirty="0"/>
              <a:t>金蝶云星空 星空应用管家是为系统管理员量身定制的一款轻应用，包括轻应用管理、轻应用配置、轻应用运维等，方便系统管理的轻应用运维工作。</a:t>
            </a:r>
          </a:p>
        </p:txBody>
      </p:sp>
      <p:pic>
        <p:nvPicPr>
          <p:cNvPr id="7" name="Picture 3">
            <a:extLst>
              <a:ext uri="{FF2B5EF4-FFF2-40B4-BE49-F238E27FC236}">
                <a16:creationId xmlns:a16="http://schemas.microsoft.com/office/drawing/2014/main" id="{D5532D43-1D09-452F-962B-8B53DD41C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843" y="167285"/>
            <a:ext cx="2195513" cy="3902075"/>
          </a:xfrm>
          <a:prstGeom prst="rect">
            <a:avLst/>
          </a:prstGeom>
          <a:ln w="9525">
            <a:solidFill>
              <a:srgbClr val="12A9D9"/>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9" name="Picture 4">
            <a:extLst>
              <a:ext uri="{FF2B5EF4-FFF2-40B4-BE49-F238E27FC236}">
                <a16:creationId xmlns:a16="http://schemas.microsoft.com/office/drawing/2014/main" id="{6596FB7A-EA02-4473-AC0C-ACCF1A62D5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215" y="167285"/>
            <a:ext cx="2195513" cy="3903134"/>
          </a:xfrm>
          <a:prstGeom prst="rect">
            <a:avLst/>
          </a:prstGeom>
          <a:ln>
            <a:solidFill>
              <a:srgbClr val="12A9D9"/>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1" name="Picture 4">
            <a:extLst>
              <a:ext uri="{FF2B5EF4-FFF2-40B4-BE49-F238E27FC236}">
                <a16:creationId xmlns:a16="http://schemas.microsoft.com/office/drawing/2014/main" id="{20C18E3E-1C6A-4ECA-BC8C-E552C8504D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765184" y="2787581"/>
            <a:ext cx="2195512" cy="3903134"/>
          </a:xfrm>
          <a:prstGeom prst="rect">
            <a:avLst/>
          </a:prstGeom>
          <a:ln>
            <a:solidFill>
              <a:srgbClr val="12A9D9"/>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2" name="Picture 3">
            <a:extLst>
              <a:ext uri="{FF2B5EF4-FFF2-40B4-BE49-F238E27FC236}">
                <a16:creationId xmlns:a16="http://schemas.microsoft.com/office/drawing/2014/main" id="{7594ECAA-BA8B-4581-A573-8558DE0AB3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72387" y="2915282"/>
            <a:ext cx="2194917" cy="3902075"/>
          </a:xfrm>
          <a:prstGeom prst="rect">
            <a:avLst/>
          </a:prstGeom>
          <a:ln w="9525">
            <a:solidFill>
              <a:srgbClr val="12A9D9"/>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文本框 4">
            <a:extLst>
              <a:ext uri="{FF2B5EF4-FFF2-40B4-BE49-F238E27FC236}">
                <a16:creationId xmlns:a16="http://schemas.microsoft.com/office/drawing/2014/main" id="{9967A0FA-0304-4B7F-A582-B13315884704}"/>
              </a:ext>
            </a:extLst>
          </p:cNvPr>
          <p:cNvSpPr txBox="1"/>
          <p:nvPr/>
        </p:nvSpPr>
        <p:spPr>
          <a:xfrm>
            <a:off x="4156055" y="311084"/>
            <a:ext cx="595035" cy="215444"/>
          </a:xfrm>
          <a:prstGeom prst="rect">
            <a:avLst/>
          </a:prstGeom>
          <a:noFill/>
          <a:ln>
            <a:solidFill>
              <a:srgbClr val="624DFF"/>
            </a:solidFill>
          </a:ln>
        </p:spPr>
        <p:txBody>
          <a:bodyPr wrap="none" rtlCol="0">
            <a:spAutoFit/>
          </a:bodyPr>
          <a:lstStyle/>
          <a:p>
            <a:r>
              <a:rPr lang="zh-CN" altLang="en-US" sz="800" dirty="0"/>
              <a:t>星空管家</a:t>
            </a:r>
          </a:p>
        </p:txBody>
      </p:sp>
      <p:grpSp>
        <p:nvGrpSpPr>
          <p:cNvPr id="6" name="组合 5">
            <a:extLst>
              <a:ext uri="{FF2B5EF4-FFF2-40B4-BE49-F238E27FC236}">
                <a16:creationId xmlns:a16="http://schemas.microsoft.com/office/drawing/2014/main" id="{3A8606E6-952A-4B56-8F14-5620AB680647}"/>
              </a:ext>
            </a:extLst>
          </p:cNvPr>
          <p:cNvGrpSpPr/>
          <p:nvPr/>
        </p:nvGrpSpPr>
        <p:grpSpPr>
          <a:xfrm>
            <a:off x="3431264" y="170449"/>
            <a:ext cx="2044618" cy="3783002"/>
            <a:chOff x="3431264" y="170449"/>
            <a:chExt cx="2044618" cy="3783002"/>
          </a:xfrm>
        </p:grpSpPr>
        <p:pic>
          <p:nvPicPr>
            <p:cNvPr id="10" name="Picture 2" descr="C:\Users\Administrator\Desktop\preview (2)\page-1-移动管理.png">
              <a:extLst>
                <a:ext uri="{FF2B5EF4-FFF2-40B4-BE49-F238E27FC236}">
                  <a16:creationId xmlns:a16="http://schemas.microsoft.com/office/drawing/2014/main" id="{71587F9A-3447-41B0-A40B-88B3F0C472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31264" y="170449"/>
              <a:ext cx="2044618" cy="3783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4EFA1C8-259C-418E-B1A7-213D6C5043A5}"/>
                </a:ext>
              </a:extLst>
            </p:cNvPr>
            <p:cNvPicPr>
              <a:picLocks noChangeAspect="1"/>
            </p:cNvPicPr>
            <p:nvPr/>
          </p:nvPicPr>
          <p:blipFill>
            <a:blip r:embed="rId7"/>
            <a:stretch>
              <a:fillRect/>
            </a:stretch>
          </p:blipFill>
          <p:spPr>
            <a:xfrm>
              <a:off x="3431264" y="267833"/>
              <a:ext cx="2044618" cy="282895"/>
            </a:xfrm>
            <a:prstGeom prst="rect">
              <a:avLst/>
            </a:prstGeom>
          </p:spPr>
        </p:pic>
      </p:grpSp>
    </p:spTree>
    <p:extLst>
      <p:ext uri="{BB962C8B-B14F-4D97-AF65-F5344CB8AC3E}">
        <p14:creationId xmlns:p14="http://schemas.microsoft.com/office/powerpoint/2010/main" val="383344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3886200" y="1332442"/>
            <a:ext cx="10972800" cy="1143000"/>
          </a:xfrm>
        </p:spPr>
        <p:txBody>
          <a:bodyPr/>
          <a:lstStyle/>
          <a:p>
            <a:r>
              <a:rPr lang="en-US" altLang="zh-CN" dirty="0">
                <a:solidFill>
                  <a:srgbClr val="1771EA"/>
                </a:solidFill>
              </a:rPr>
              <a:t>IT</a:t>
            </a:r>
            <a:r>
              <a:rPr lang="zh-CN" altLang="en-US" dirty="0">
                <a:solidFill>
                  <a:srgbClr val="1771EA"/>
                </a:solidFill>
              </a:rPr>
              <a:t>管理</a:t>
            </a:r>
          </a:p>
        </p:txBody>
      </p:sp>
      <p:sp>
        <p:nvSpPr>
          <p:cNvPr id="3" name="文本框 2">
            <a:extLst>
              <a:ext uri="{FF2B5EF4-FFF2-40B4-BE49-F238E27FC236}">
                <a16:creationId xmlns:a16="http://schemas.microsoft.com/office/drawing/2014/main" id="{1290DE86-8C9B-4E11-BA8D-1DEC4B9226CA}"/>
              </a:ext>
            </a:extLst>
          </p:cNvPr>
          <p:cNvSpPr txBox="1"/>
          <p:nvPr/>
        </p:nvSpPr>
        <p:spPr>
          <a:xfrm>
            <a:off x="590392" y="2676691"/>
            <a:ext cx="2840872" cy="968983"/>
          </a:xfrm>
          <a:prstGeom prst="rect">
            <a:avLst/>
          </a:prstGeom>
          <a:noFill/>
        </p:spPr>
        <p:txBody>
          <a:bodyPr wrap="square" rtlCol="0">
            <a:spAutoFit/>
          </a:bodyPr>
          <a:lstStyle/>
          <a:p>
            <a:pPr>
              <a:lnSpc>
                <a:spcPct val="200000"/>
              </a:lnSpc>
            </a:pPr>
            <a:r>
              <a:rPr lang="zh-CN" altLang="en-US" sz="1000" dirty="0"/>
              <a:t>金蝶云星空 </a:t>
            </a:r>
            <a:r>
              <a:rPr lang="en-US" altLang="zh-CN" sz="1000" dirty="0"/>
              <a:t>IT</a:t>
            </a:r>
            <a:r>
              <a:rPr lang="zh-CN" altLang="en-US" sz="1000" dirty="0"/>
              <a:t>管理是为系统管理员量身定制的一款轻应用，包括云检测、云监控、云报告、云瘦身等，方便系统管理的系统运维工作。</a:t>
            </a:r>
          </a:p>
        </p:txBody>
      </p:sp>
      <p:pic>
        <p:nvPicPr>
          <p:cNvPr id="6" name="图片 5">
            <a:extLst>
              <a:ext uri="{FF2B5EF4-FFF2-40B4-BE49-F238E27FC236}">
                <a16:creationId xmlns:a16="http://schemas.microsoft.com/office/drawing/2014/main" id="{52961847-842C-480F-B0A8-89533ABC9911}"/>
              </a:ext>
            </a:extLst>
          </p:cNvPr>
          <p:cNvPicPr>
            <a:picLocks noChangeAspect="1"/>
          </p:cNvPicPr>
          <p:nvPr/>
        </p:nvPicPr>
        <p:blipFill rotWithShape="1">
          <a:blip r:embed="rId2"/>
          <a:srcRect t="2657" r="-130"/>
          <a:stretch/>
        </p:blipFill>
        <p:spPr>
          <a:xfrm>
            <a:off x="3521421" y="1493822"/>
            <a:ext cx="2046460" cy="3978997"/>
          </a:xfrm>
          <a:prstGeom prst="rect">
            <a:avLst/>
          </a:prstGeom>
          <a:ln>
            <a:noFill/>
          </a:ln>
          <a:effectLst>
            <a:outerShdw blurRad="101600" sx="101000" sy="101000" algn="ctr" rotWithShape="0">
              <a:prstClr val="black">
                <a:alpha val="40000"/>
              </a:prstClr>
            </a:outerShdw>
          </a:effectLst>
        </p:spPr>
      </p:pic>
      <p:pic>
        <p:nvPicPr>
          <p:cNvPr id="8" name="图片 7">
            <a:extLst>
              <a:ext uri="{FF2B5EF4-FFF2-40B4-BE49-F238E27FC236}">
                <a16:creationId xmlns:a16="http://schemas.microsoft.com/office/drawing/2014/main" id="{27482A47-8862-4046-9712-F90CAFC6636D}"/>
              </a:ext>
            </a:extLst>
          </p:cNvPr>
          <p:cNvPicPr>
            <a:picLocks noChangeAspect="1"/>
          </p:cNvPicPr>
          <p:nvPr/>
        </p:nvPicPr>
        <p:blipFill rotWithShape="1">
          <a:blip r:embed="rId3"/>
          <a:srcRect l="1" t="3076" r="-1319"/>
          <a:stretch/>
        </p:blipFill>
        <p:spPr>
          <a:xfrm>
            <a:off x="6196717" y="1493822"/>
            <a:ext cx="2087203" cy="3993333"/>
          </a:xfrm>
          <a:prstGeom prst="rect">
            <a:avLst/>
          </a:prstGeom>
          <a:ln>
            <a:noFill/>
          </a:ln>
          <a:effectLst>
            <a:outerShdw blurRad="101600" sx="101000" sy="101000" algn="ctr" rotWithShape="0">
              <a:prstClr val="black">
                <a:alpha val="40000"/>
              </a:prstClr>
            </a:outerShdw>
          </a:effectLst>
        </p:spPr>
      </p:pic>
      <p:pic>
        <p:nvPicPr>
          <p:cNvPr id="4" name="图片 3">
            <a:extLst>
              <a:ext uri="{FF2B5EF4-FFF2-40B4-BE49-F238E27FC236}">
                <a16:creationId xmlns:a16="http://schemas.microsoft.com/office/drawing/2014/main" id="{E8EF8C0B-701C-48AD-A3C0-3CC542839A09}"/>
              </a:ext>
            </a:extLst>
          </p:cNvPr>
          <p:cNvPicPr>
            <a:picLocks noChangeAspect="1"/>
          </p:cNvPicPr>
          <p:nvPr/>
        </p:nvPicPr>
        <p:blipFill rotWithShape="1">
          <a:blip r:embed="rId4"/>
          <a:srcRect l="-1" t="3532" r="2410"/>
          <a:stretch/>
        </p:blipFill>
        <p:spPr>
          <a:xfrm>
            <a:off x="9034982" y="1511928"/>
            <a:ext cx="2001192" cy="3956365"/>
          </a:xfrm>
          <a:prstGeom prst="rect">
            <a:avLst/>
          </a:prstGeom>
          <a:ln>
            <a:noFill/>
          </a:ln>
          <a:effectLst>
            <a:outerShdw blurRad="101600" sx="101000" sy="101000" algn="ctr" rotWithShape="0">
              <a:prstClr val="black">
                <a:alpha val="40000"/>
              </a:prstClr>
            </a:outerShdw>
          </a:effectLst>
        </p:spPr>
      </p:pic>
    </p:spTree>
    <p:extLst>
      <p:ext uri="{BB962C8B-B14F-4D97-AF65-F5344CB8AC3E}">
        <p14:creationId xmlns:p14="http://schemas.microsoft.com/office/powerpoint/2010/main" val="3108154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3886200" y="1332442"/>
            <a:ext cx="10972800" cy="1143000"/>
          </a:xfrm>
        </p:spPr>
        <p:txBody>
          <a:bodyPr/>
          <a:lstStyle/>
          <a:p>
            <a:r>
              <a:rPr lang="zh-CN" altLang="en-US" dirty="0">
                <a:solidFill>
                  <a:srgbClr val="1771EA"/>
                </a:solidFill>
              </a:rPr>
              <a:t>业务审批</a:t>
            </a:r>
          </a:p>
        </p:txBody>
      </p:sp>
      <p:sp>
        <p:nvSpPr>
          <p:cNvPr id="3" name="文本框 2">
            <a:extLst>
              <a:ext uri="{FF2B5EF4-FFF2-40B4-BE49-F238E27FC236}">
                <a16:creationId xmlns:a16="http://schemas.microsoft.com/office/drawing/2014/main" id="{1290DE86-8C9B-4E11-BA8D-1DEC4B9226CA}"/>
              </a:ext>
            </a:extLst>
          </p:cNvPr>
          <p:cNvSpPr txBox="1"/>
          <p:nvPr/>
        </p:nvSpPr>
        <p:spPr>
          <a:xfrm>
            <a:off x="590391" y="2676691"/>
            <a:ext cx="4057809" cy="1892313"/>
          </a:xfrm>
          <a:prstGeom prst="rect">
            <a:avLst/>
          </a:prstGeom>
          <a:noFill/>
        </p:spPr>
        <p:txBody>
          <a:bodyPr wrap="square" rtlCol="0">
            <a:spAutoFit/>
          </a:bodyPr>
          <a:lstStyle/>
          <a:p>
            <a:pPr>
              <a:lnSpc>
                <a:spcPct val="200000"/>
              </a:lnSpc>
            </a:pPr>
            <a:r>
              <a:rPr lang="zh-CN" altLang="en-US" sz="1000" dirty="0"/>
              <a:t>金蝶云星空 掌上报销是一款基于云之家集成，实现员工在手机端填写费用申请、借款、报销单的轻应用。支持历史借款报销、客户供应商费用报销、银行帐号录入和选择历史银行帐号、实报实付、撤回工作流、审批路线查看等丰富功能。更具有动态控制单据字段显示的功能。只需在</a:t>
            </a:r>
            <a:r>
              <a:rPr lang="en-US" altLang="zh-CN" sz="1000" dirty="0"/>
              <a:t>PC</a:t>
            </a:r>
            <a:r>
              <a:rPr lang="zh-CN" altLang="en-US" sz="1000" dirty="0"/>
              <a:t>端的配置单据上做简单的勾选，即可控制填报和查看时显示的内容。</a:t>
            </a:r>
          </a:p>
        </p:txBody>
      </p:sp>
      <p:pic>
        <p:nvPicPr>
          <p:cNvPr id="6" name="图片 5">
            <a:extLst>
              <a:ext uri="{FF2B5EF4-FFF2-40B4-BE49-F238E27FC236}">
                <a16:creationId xmlns:a16="http://schemas.microsoft.com/office/drawing/2014/main" id="{3A9680BD-F533-417F-A80D-9720B9C397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3933" y="230098"/>
            <a:ext cx="2288213" cy="3877921"/>
          </a:xfrm>
          <a:prstGeom prst="rect">
            <a:avLst/>
          </a:prstGeom>
        </p:spPr>
      </p:pic>
      <p:pic>
        <p:nvPicPr>
          <p:cNvPr id="10" name="图片 9">
            <a:extLst>
              <a:ext uri="{FF2B5EF4-FFF2-40B4-BE49-F238E27FC236}">
                <a16:creationId xmlns:a16="http://schemas.microsoft.com/office/drawing/2014/main" id="{112B2E7C-809B-4245-9AF0-35632EFABB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198" y="626811"/>
            <a:ext cx="2544723" cy="4266142"/>
          </a:xfrm>
          <a:prstGeom prst="rect">
            <a:avLst/>
          </a:prstGeom>
        </p:spPr>
      </p:pic>
      <p:pic>
        <p:nvPicPr>
          <p:cNvPr id="13" name="图片 12">
            <a:extLst>
              <a:ext uri="{FF2B5EF4-FFF2-40B4-BE49-F238E27FC236}">
                <a16:creationId xmlns:a16="http://schemas.microsoft.com/office/drawing/2014/main" id="{4B4E6D72-6867-4E89-9FE4-D90E6B27F5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2973" y="1489776"/>
            <a:ext cx="2398506" cy="4266142"/>
          </a:xfrm>
          <a:prstGeom prst="rect">
            <a:avLst/>
          </a:prstGeom>
        </p:spPr>
      </p:pic>
    </p:spTree>
    <p:extLst>
      <p:ext uri="{BB962C8B-B14F-4D97-AF65-F5344CB8AC3E}">
        <p14:creationId xmlns:p14="http://schemas.microsoft.com/office/powerpoint/2010/main" val="151424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2736410" y="1468244"/>
            <a:ext cx="8603055" cy="1143000"/>
          </a:xfrm>
        </p:spPr>
        <p:txBody>
          <a:bodyPr/>
          <a:lstStyle/>
          <a:p>
            <a:r>
              <a:rPr lang="zh-CN" altLang="en-US" dirty="0">
                <a:solidFill>
                  <a:srgbClr val="1771EA"/>
                </a:solidFill>
              </a:rPr>
              <a:t>业务监控</a:t>
            </a:r>
          </a:p>
        </p:txBody>
      </p:sp>
      <p:sp>
        <p:nvSpPr>
          <p:cNvPr id="3" name="文本框 2">
            <a:extLst>
              <a:ext uri="{FF2B5EF4-FFF2-40B4-BE49-F238E27FC236}">
                <a16:creationId xmlns:a16="http://schemas.microsoft.com/office/drawing/2014/main" id="{1290DE86-8C9B-4E11-BA8D-1DEC4B9226CA}"/>
              </a:ext>
            </a:extLst>
          </p:cNvPr>
          <p:cNvSpPr txBox="1"/>
          <p:nvPr/>
        </p:nvSpPr>
        <p:spPr>
          <a:xfrm>
            <a:off x="590391" y="2676691"/>
            <a:ext cx="3448209" cy="968983"/>
          </a:xfrm>
          <a:prstGeom prst="rect">
            <a:avLst/>
          </a:prstGeom>
          <a:noFill/>
        </p:spPr>
        <p:txBody>
          <a:bodyPr wrap="square" rtlCol="0">
            <a:spAutoFit/>
          </a:bodyPr>
          <a:lstStyle/>
          <a:p>
            <a:pPr>
              <a:lnSpc>
                <a:spcPct val="200000"/>
              </a:lnSpc>
            </a:pPr>
            <a:r>
              <a:rPr lang="zh-CN" altLang="en-US" sz="1000" dirty="0"/>
              <a:t>通过多维度监控方案的定期执行，可以帮助企业全方位的掌握经营过程中的异常情况，即时通知关键人员，达到预警的效果，并快速地解决问题。</a:t>
            </a:r>
          </a:p>
        </p:txBody>
      </p:sp>
      <p:pic>
        <p:nvPicPr>
          <p:cNvPr id="4" name="图片 3">
            <a:extLst>
              <a:ext uri="{FF2B5EF4-FFF2-40B4-BE49-F238E27FC236}">
                <a16:creationId xmlns:a16="http://schemas.microsoft.com/office/drawing/2014/main" id="{0BD7213B-74E7-4A94-A6B2-3C5B64D60FC6}"/>
              </a:ext>
            </a:extLst>
          </p:cNvPr>
          <p:cNvPicPr>
            <a:picLocks noChangeAspect="1"/>
          </p:cNvPicPr>
          <p:nvPr/>
        </p:nvPicPr>
        <p:blipFill>
          <a:blip r:embed="rId3"/>
          <a:stretch>
            <a:fillRect/>
          </a:stretch>
        </p:blipFill>
        <p:spPr>
          <a:xfrm>
            <a:off x="3905250" y="1143000"/>
            <a:ext cx="3464929" cy="4552950"/>
          </a:xfrm>
          <a:prstGeom prst="rect">
            <a:avLst/>
          </a:prstGeom>
        </p:spPr>
      </p:pic>
      <p:pic>
        <p:nvPicPr>
          <p:cNvPr id="6" name="图片 5">
            <a:extLst>
              <a:ext uri="{FF2B5EF4-FFF2-40B4-BE49-F238E27FC236}">
                <a16:creationId xmlns:a16="http://schemas.microsoft.com/office/drawing/2014/main" id="{310D3C64-E266-40C9-A989-3AFE335798A8}"/>
              </a:ext>
            </a:extLst>
          </p:cNvPr>
          <p:cNvPicPr>
            <a:picLocks noChangeAspect="1"/>
          </p:cNvPicPr>
          <p:nvPr/>
        </p:nvPicPr>
        <p:blipFill>
          <a:blip r:embed="rId4"/>
          <a:stretch>
            <a:fillRect/>
          </a:stretch>
        </p:blipFill>
        <p:spPr>
          <a:xfrm>
            <a:off x="7267575" y="266700"/>
            <a:ext cx="4191000" cy="5581650"/>
          </a:xfrm>
          <a:prstGeom prst="rect">
            <a:avLst/>
          </a:prstGeom>
        </p:spPr>
      </p:pic>
    </p:spTree>
    <p:extLst>
      <p:ext uri="{BB962C8B-B14F-4D97-AF65-F5344CB8AC3E}">
        <p14:creationId xmlns:p14="http://schemas.microsoft.com/office/powerpoint/2010/main" val="4241413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0215-EF72-4211-A3F5-214B85EEAD7A}"/>
              </a:ext>
            </a:extLst>
          </p:cNvPr>
          <p:cNvSpPr>
            <a:spLocks noGrp="1"/>
          </p:cNvSpPr>
          <p:nvPr>
            <p:ph type="title"/>
          </p:nvPr>
        </p:nvSpPr>
        <p:spPr>
          <a:xfrm>
            <a:off x="-3886200" y="1332442"/>
            <a:ext cx="10972800" cy="1143000"/>
          </a:xfrm>
        </p:spPr>
        <p:txBody>
          <a:bodyPr/>
          <a:lstStyle/>
          <a:p>
            <a:r>
              <a:rPr lang="zh-CN" altLang="en-US" dirty="0">
                <a:solidFill>
                  <a:srgbClr val="1771EA"/>
                </a:solidFill>
              </a:rPr>
              <a:t>动态密码</a:t>
            </a:r>
          </a:p>
        </p:txBody>
      </p:sp>
      <p:sp>
        <p:nvSpPr>
          <p:cNvPr id="3" name="文本框 2">
            <a:extLst>
              <a:ext uri="{FF2B5EF4-FFF2-40B4-BE49-F238E27FC236}">
                <a16:creationId xmlns:a16="http://schemas.microsoft.com/office/drawing/2014/main" id="{1290DE86-8C9B-4E11-BA8D-1DEC4B9226CA}"/>
              </a:ext>
            </a:extLst>
          </p:cNvPr>
          <p:cNvSpPr txBox="1"/>
          <p:nvPr/>
        </p:nvSpPr>
        <p:spPr>
          <a:xfrm>
            <a:off x="744300" y="2740065"/>
            <a:ext cx="4057809" cy="400110"/>
          </a:xfrm>
          <a:prstGeom prst="rect">
            <a:avLst/>
          </a:prstGeom>
          <a:noFill/>
        </p:spPr>
        <p:txBody>
          <a:bodyPr wrap="square" rtlCol="0">
            <a:spAutoFit/>
          </a:bodyPr>
          <a:lstStyle/>
          <a:p>
            <a:pPr>
              <a:lnSpc>
                <a:spcPct val="200000"/>
              </a:lnSpc>
            </a:pPr>
            <a:r>
              <a:rPr lang="zh-CN" altLang="en-US" sz="1000" dirty="0"/>
              <a:t>金蝶云星空动态密码让登录更安全便捷，避免非授权访问。</a:t>
            </a:r>
          </a:p>
        </p:txBody>
      </p:sp>
      <p:sp>
        <p:nvSpPr>
          <p:cNvPr id="5" name="AutoShape 2" descr="https://www.yunzhijia.com/docrest/doc/user/downloadfile?fileId=5b6be2f750f8dd45e20cb113&amp;bi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401" y="540795"/>
            <a:ext cx="3160727" cy="5621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406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DA11E-4089-4EC6-8459-C7E88A3D80EB}"/>
              </a:ext>
            </a:extLst>
          </p:cNvPr>
          <p:cNvSpPr>
            <a:spLocks noGrp="1"/>
          </p:cNvSpPr>
          <p:nvPr>
            <p:ph type="title"/>
          </p:nvPr>
        </p:nvSpPr>
        <p:spPr>
          <a:xfrm>
            <a:off x="810684" y="311150"/>
            <a:ext cx="10363200" cy="1143000"/>
          </a:xfrm>
        </p:spPr>
        <p:txBody>
          <a:bodyPr/>
          <a:lstStyle/>
          <a:p>
            <a:r>
              <a:rPr lang="zh-CN" altLang="en-US" dirty="0"/>
              <a:t>体验访问方式</a:t>
            </a:r>
          </a:p>
        </p:txBody>
      </p:sp>
      <p:sp>
        <p:nvSpPr>
          <p:cNvPr id="4" name="TextBox 3"/>
          <p:cNvSpPr txBox="1"/>
          <p:nvPr/>
        </p:nvSpPr>
        <p:spPr>
          <a:xfrm>
            <a:off x="1104900" y="3638550"/>
            <a:ext cx="877163" cy="369332"/>
          </a:xfrm>
          <a:prstGeom prst="rect">
            <a:avLst/>
          </a:prstGeom>
          <a:solidFill>
            <a:srgbClr val="3CBAFF"/>
          </a:solidFill>
        </p:spPr>
        <p:txBody>
          <a:bodyPr wrap="none" rtlCol="0">
            <a:spAutoFit/>
          </a:bodyPr>
          <a:lstStyle/>
          <a:p>
            <a:r>
              <a:rPr lang="zh-CN" altLang="en-US" b="1" dirty="0">
                <a:solidFill>
                  <a:schemeClr val="bg1"/>
                </a:solidFill>
                <a:latin typeface="宋体" pitchFamily="2" charset="-122"/>
                <a:ea typeface="宋体" pitchFamily="2" charset="-122"/>
              </a:rPr>
              <a:t>云之家</a:t>
            </a:r>
          </a:p>
        </p:txBody>
      </p:sp>
      <p:sp>
        <p:nvSpPr>
          <p:cNvPr id="5" name="TextBox 4"/>
          <p:cNvSpPr txBox="1"/>
          <p:nvPr/>
        </p:nvSpPr>
        <p:spPr>
          <a:xfrm>
            <a:off x="3078412" y="3638550"/>
            <a:ext cx="649537" cy="369332"/>
          </a:xfrm>
          <a:prstGeom prst="rect">
            <a:avLst/>
          </a:prstGeom>
          <a:solidFill>
            <a:srgbClr val="3CBAFF"/>
          </a:solidFill>
        </p:spPr>
        <p:txBody>
          <a:bodyPr wrap="none" rtlCol="0">
            <a:spAutoFit/>
          </a:bodyPr>
          <a:lstStyle/>
          <a:p>
            <a:r>
              <a:rPr lang="zh-CN" altLang="en-US" b="1" dirty="0">
                <a:solidFill>
                  <a:schemeClr val="bg1"/>
                </a:solidFill>
                <a:latin typeface="宋体" pitchFamily="2" charset="-122"/>
                <a:ea typeface="宋体" pitchFamily="2" charset="-122"/>
              </a:rPr>
              <a:t>应用</a:t>
            </a:r>
          </a:p>
        </p:txBody>
      </p:sp>
      <p:sp>
        <p:nvSpPr>
          <p:cNvPr id="6" name="TextBox 5"/>
          <p:cNvSpPr txBox="1"/>
          <p:nvPr/>
        </p:nvSpPr>
        <p:spPr>
          <a:xfrm>
            <a:off x="4933950" y="3662365"/>
            <a:ext cx="1346844" cy="369332"/>
          </a:xfrm>
          <a:prstGeom prst="rect">
            <a:avLst/>
          </a:prstGeom>
          <a:solidFill>
            <a:srgbClr val="3CBAFF"/>
          </a:solidFill>
        </p:spPr>
        <p:txBody>
          <a:bodyPr wrap="none" rtlCol="0">
            <a:spAutoFit/>
          </a:bodyPr>
          <a:lstStyle/>
          <a:p>
            <a:r>
              <a:rPr lang="zh-CN" altLang="en-US" b="1" dirty="0">
                <a:solidFill>
                  <a:schemeClr val="bg1"/>
                </a:solidFill>
                <a:latin typeface="宋体" pitchFamily="2" charset="-122"/>
                <a:ea typeface="宋体" pitchFamily="2" charset="-122"/>
              </a:rPr>
              <a:t>金蝶云星空</a:t>
            </a:r>
          </a:p>
        </p:txBody>
      </p:sp>
      <p:sp>
        <p:nvSpPr>
          <p:cNvPr id="8" name="右箭头 7"/>
          <p:cNvSpPr/>
          <p:nvPr/>
        </p:nvSpPr>
        <p:spPr>
          <a:xfrm>
            <a:off x="2061904" y="3638549"/>
            <a:ext cx="978408" cy="416965"/>
          </a:xfrm>
          <a:prstGeom prst="rightArrow">
            <a:avLst>
              <a:gd name="adj1" fmla="val 34277"/>
              <a:gd name="adj2" fmla="val 51965"/>
            </a:avLst>
          </a:prstGeom>
          <a:gradFill>
            <a:gsLst>
              <a:gs pos="0">
                <a:srgbClr val="FFFFFF">
                  <a:lumMod val="0"/>
                </a:srgbClr>
              </a:gs>
              <a:gs pos="7001">
                <a:srgbClr val="E6E6E6"/>
              </a:gs>
              <a:gs pos="96000">
                <a:schemeClr val="bg1"/>
              </a:gs>
              <a:gs pos="47000">
                <a:srgbClr val="E6E6E6"/>
              </a:gs>
              <a:gs pos="85001">
                <a:srgbClr val="7D8496"/>
              </a:gs>
              <a:gs pos="100000">
                <a:srgbClr val="E6E6E6"/>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右箭头 9"/>
          <p:cNvSpPr/>
          <p:nvPr/>
        </p:nvSpPr>
        <p:spPr>
          <a:xfrm>
            <a:off x="3843079" y="3661296"/>
            <a:ext cx="978408" cy="416965"/>
          </a:xfrm>
          <a:prstGeom prst="rightArrow">
            <a:avLst>
              <a:gd name="adj1" fmla="val 34277"/>
              <a:gd name="adj2" fmla="val 51965"/>
            </a:avLst>
          </a:prstGeom>
          <a:gradFill>
            <a:gsLst>
              <a:gs pos="0">
                <a:srgbClr val="FFFFFF">
                  <a:lumMod val="0"/>
                </a:srgbClr>
              </a:gs>
              <a:gs pos="7001">
                <a:srgbClr val="E6E6E6"/>
              </a:gs>
              <a:gs pos="96000">
                <a:schemeClr val="bg1"/>
              </a:gs>
              <a:gs pos="47000">
                <a:srgbClr val="E6E6E6"/>
              </a:gs>
              <a:gs pos="85001">
                <a:srgbClr val="7D8496"/>
              </a:gs>
              <a:gs pos="100000">
                <a:srgbClr val="E6E6E6"/>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9" y="410331"/>
            <a:ext cx="3333749" cy="5929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96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645" y="1383045"/>
            <a:ext cx="3382205" cy="48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784" y="1388150"/>
            <a:ext cx="3354516" cy="4726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a:extLst>
              <a:ext uri="{FF2B5EF4-FFF2-40B4-BE49-F238E27FC236}">
                <a16:creationId xmlns:a16="http://schemas.microsoft.com/office/drawing/2014/main" id="{15C959D7-4512-4385-9443-B0BA976B3FDB}"/>
              </a:ext>
            </a:extLst>
          </p:cNvPr>
          <p:cNvSpPr>
            <a:spLocks noGrp="1"/>
          </p:cNvSpPr>
          <p:nvPr>
            <p:ph type="title"/>
          </p:nvPr>
        </p:nvSpPr>
        <p:spPr/>
        <p:txBody>
          <a:bodyPr/>
          <a:lstStyle/>
          <a:p>
            <a:r>
              <a:rPr lang="zh-CN" altLang="en-US" dirty="0">
                <a:solidFill>
                  <a:srgbClr val="24215F"/>
                </a:solidFill>
              </a:rPr>
              <a:t>三步轻松体验</a:t>
            </a:r>
          </a:p>
        </p:txBody>
      </p:sp>
      <p:pic>
        <p:nvPicPr>
          <p:cNvPr id="21" name="图片 20">
            <a:extLst>
              <a:ext uri="{FF2B5EF4-FFF2-40B4-BE49-F238E27FC236}">
                <a16:creationId xmlns:a16="http://schemas.microsoft.com/office/drawing/2014/main" id="{4ABEFDF4-D252-4B7E-8344-F426466B8DC5}"/>
              </a:ext>
            </a:extLst>
          </p:cNvPr>
          <p:cNvPicPr>
            <a:picLocks noChangeAspect="1"/>
          </p:cNvPicPr>
          <p:nvPr/>
        </p:nvPicPr>
        <p:blipFill rotWithShape="1">
          <a:blip r:embed="rId5">
            <a:extLst>
              <a:ext uri="{28A0092B-C50C-407E-A947-70E740481C1C}">
                <a14:useLocalDpi xmlns:a14="http://schemas.microsoft.com/office/drawing/2010/main" val="0"/>
              </a:ext>
            </a:extLst>
          </a:blip>
          <a:srcRect l="39434" r="1" b="3909"/>
          <a:stretch/>
        </p:blipFill>
        <p:spPr>
          <a:xfrm>
            <a:off x="569813" y="1369601"/>
            <a:ext cx="3695528" cy="2684153"/>
          </a:xfrm>
          <a:prstGeom prst="rect">
            <a:avLst/>
          </a:prstGeom>
        </p:spPr>
      </p:pic>
      <p:grpSp>
        <p:nvGrpSpPr>
          <p:cNvPr id="3" name="fd8178dd-94a4-4811-ac31-334c221a71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AAF1685-0C54-4DA4-B233-BE339A6973C8}"/>
              </a:ext>
            </a:extLst>
          </p:cNvPr>
          <p:cNvGrpSpPr>
            <a:grpSpLocks noChangeAspect="1"/>
          </p:cNvGrpSpPr>
          <p:nvPr>
            <p:custDataLst>
              <p:tags r:id="rId1"/>
            </p:custDataLst>
          </p:nvPr>
        </p:nvGrpSpPr>
        <p:grpSpPr>
          <a:xfrm>
            <a:off x="597497" y="3636207"/>
            <a:ext cx="10926675" cy="2507417"/>
            <a:chOff x="597497" y="3636207"/>
            <a:chExt cx="10926675" cy="2507417"/>
          </a:xfrm>
        </p:grpSpPr>
        <p:sp>
          <p:nvSpPr>
            <p:cNvPr id="5" name="îŝḷiḓê">
              <a:extLst>
                <a:ext uri="{FF2B5EF4-FFF2-40B4-BE49-F238E27FC236}">
                  <a16:creationId xmlns:a16="http://schemas.microsoft.com/office/drawing/2014/main" id="{3DFD11CA-A41E-4DF9-8A4A-55286FBA739B}"/>
                </a:ext>
              </a:extLst>
            </p:cNvPr>
            <p:cNvSpPr/>
            <p:nvPr/>
          </p:nvSpPr>
          <p:spPr>
            <a:xfrm>
              <a:off x="597497" y="3636207"/>
              <a:ext cx="3693846" cy="840638"/>
            </a:xfrm>
            <a:prstGeom prst="rect">
              <a:avLst/>
            </a:prstGeom>
            <a:solidFill>
              <a:schemeClr val="accent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3500" dirty="0"/>
                <a:t>1</a:t>
              </a:r>
              <a:endParaRPr sz="3500" dirty="0"/>
            </a:p>
          </p:txBody>
        </p:sp>
        <p:sp>
          <p:nvSpPr>
            <p:cNvPr id="7" name="iṡľídé">
              <a:extLst>
                <a:ext uri="{FF2B5EF4-FFF2-40B4-BE49-F238E27FC236}">
                  <a16:creationId xmlns:a16="http://schemas.microsoft.com/office/drawing/2014/main" id="{3CBD1831-EEAA-463E-99A7-1BBEBB8CE3A8}"/>
                </a:ext>
              </a:extLst>
            </p:cNvPr>
            <p:cNvSpPr/>
            <p:nvPr/>
          </p:nvSpPr>
          <p:spPr>
            <a:xfrm>
              <a:off x="759057" y="4548932"/>
              <a:ext cx="3453919" cy="1343067"/>
            </a:xfrm>
            <a:prstGeom prst="rect">
              <a:avLst/>
            </a:prstGeom>
          </p:spPr>
          <p:txBody>
            <a:bodyPr wrap="square" lIns="90000" tIns="46800" rIns="90000" bIns="46800" anchor="t" anchorCtr="1">
              <a:normAutofit/>
            </a:bodyPr>
            <a:lstStyle/>
            <a:p>
              <a:pPr algn="ctr">
                <a:lnSpc>
                  <a:spcPct val="150000"/>
                </a:lnSpc>
                <a:spcBef>
                  <a:spcPct val="0"/>
                </a:spcBef>
              </a:pPr>
              <a:r>
                <a:rPr lang="zh-CN" altLang="en-US" sz="1050" dirty="0"/>
                <a:t>管理员打开云之家应用商店</a:t>
              </a:r>
            </a:p>
          </p:txBody>
        </p:sp>
        <p:sp>
          <p:nvSpPr>
            <p:cNvPr id="9" name="ïṧlïḍê">
              <a:extLst>
                <a:ext uri="{FF2B5EF4-FFF2-40B4-BE49-F238E27FC236}">
                  <a16:creationId xmlns:a16="http://schemas.microsoft.com/office/drawing/2014/main" id="{DD5E6EBF-6122-4279-B5D7-257562C8D151}"/>
                </a:ext>
              </a:extLst>
            </p:cNvPr>
            <p:cNvSpPr/>
            <p:nvPr/>
          </p:nvSpPr>
          <p:spPr>
            <a:xfrm>
              <a:off x="4290652" y="3636208"/>
              <a:ext cx="3632184" cy="840638"/>
            </a:xfrm>
            <a:prstGeom prst="rect">
              <a:avLst/>
            </a:prstGeom>
            <a:solidFill>
              <a:schemeClr val="accent3">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3500" dirty="0"/>
                <a:t>2</a:t>
              </a:r>
            </a:p>
          </p:txBody>
        </p:sp>
        <p:grpSp>
          <p:nvGrpSpPr>
            <p:cNvPr id="10" name="îṩ1îde">
              <a:extLst>
                <a:ext uri="{FF2B5EF4-FFF2-40B4-BE49-F238E27FC236}">
                  <a16:creationId xmlns:a16="http://schemas.microsoft.com/office/drawing/2014/main" id="{4A81DD6F-BEED-4F39-9E47-FA34D6CD8F0B}"/>
                </a:ext>
              </a:extLst>
            </p:cNvPr>
            <p:cNvGrpSpPr/>
            <p:nvPr/>
          </p:nvGrpSpPr>
          <p:grpSpPr>
            <a:xfrm>
              <a:off x="4270687" y="4548975"/>
              <a:ext cx="3621910" cy="1594649"/>
              <a:chOff x="4270687" y="4548976"/>
              <a:chExt cx="3621910" cy="1010508"/>
            </a:xfrm>
          </p:grpSpPr>
          <p:cxnSp>
            <p:nvCxnSpPr>
              <p:cNvPr id="17" name="直接连接符 16">
                <a:extLst>
                  <a:ext uri="{FF2B5EF4-FFF2-40B4-BE49-F238E27FC236}">
                    <a16:creationId xmlns:a16="http://schemas.microsoft.com/office/drawing/2014/main" id="{2A0FA1F0-8CC1-4762-B822-1B8E78D4A0EB}"/>
                  </a:ext>
                </a:extLst>
              </p:cNvPr>
              <p:cNvCxnSpPr>
                <a:cxnSpLocks/>
              </p:cNvCxnSpPr>
              <p:nvPr/>
            </p:nvCxnSpPr>
            <p:spPr>
              <a:xfrm flipH="1">
                <a:off x="4270687" y="4548976"/>
                <a:ext cx="9083" cy="992182"/>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8E58F00-52BB-4D5B-8039-764C03F1FA82}"/>
                  </a:ext>
                </a:extLst>
              </p:cNvPr>
              <p:cNvCxnSpPr>
                <a:cxnSpLocks/>
              </p:cNvCxnSpPr>
              <p:nvPr/>
            </p:nvCxnSpPr>
            <p:spPr>
              <a:xfrm>
                <a:off x="7892597" y="4567302"/>
                <a:ext cx="0" cy="992182"/>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2" name="íş1ïḋè">
              <a:extLst>
                <a:ext uri="{FF2B5EF4-FFF2-40B4-BE49-F238E27FC236}">
                  <a16:creationId xmlns:a16="http://schemas.microsoft.com/office/drawing/2014/main" id="{50368542-A18B-485F-8CCF-59B16B1E0485}"/>
                </a:ext>
              </a:extLst>
            </p:cNvPr>
            <p:cNvSpPr/>
            <p:nvPr/>
          </p:nvSpPr>
          <p:spPr>
            <a:xfrm>
              <a:off x="4391662" y="4548975"/>
              <a:ext cx="3453920" cy="1343067"/>
            </a:xfrm>
            <a:prstGeom prst="rect">
              <a:avLst/>
            </a:prstGeom>
          </p:spPr>
          <p:txBody>
            <a:bodyPr wrap="square" lIns="90000" tIns="46800" rIns="90000" bIns="46800" anchor="t" anchorCtr="1">
              <a:normAutofit/>
            </a:bodyPr>
            <a:lstStyle/>
            <a:p>
              <a:pPr algn="ctr">
                <a:lnSpc>
                  <a:spcPct val="150000"/>
                </a:lnSpc>
                <a:spcBef>
                  <a:spcPct val="0"/>
                </a:spcBef>
              </a:pPr>
              <a:r>
                <a:rPr lang="zh-CN" altLang="en-US" sz="1050" dirty="0"/>
                <a:t>搜索金蝶云星空，点击如图应用</a:t>
              </a:r>
            </a:p>
          </p:txBody>
        </p:sp>
        <p:sp>
          <p:nvSpPr>
            <p:cNvPr id="14" name="îṥlïḓè">
              <a:extLst>
                <a:ext uri="{FF2B5EF4-FFF2-40B4-BE49-F238E27FC236}">
                  <a16:creationId xmlns:a16="http://schemas.microsoft.com/office/drawing/2014/main" id="{4ABF23C8-DB1A-4B67-ADF9-E9D894FEE712}"/>
                </a:ext>
              </a:extLst>
            </p:cNvPr>
            <p:cNvSpPr/>
            <p:nvPr/>
          </p:nvSpPr>
          <p:spPr>
            <a:xfrm>
              <a:off x="7891988" y="3636208"/>
              <a:ext cx="3632184" cy="840638"/>
            </a:xfrm>
            <a:prstGeom prst="rect">
              <a:avLst/>
            </a:prstGeom>
            <a:solidFill>
              <a:schemeClr val="accent5">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3500" dirty="0"/>
                <a:t>3</a:t>
              </a:r>
              <a:endParaRPr sz="3500" dirty="0"/>
            </a:p>
          </p:txBody>
        </p:sp>
        <p:sp>
          <p:nvSpPr>
            <p:cNvPr id="16" name="îṩľîḓê">
              <a:extLst>
                <a:ext uri="{FF2B5EF4-FFF2-40B4-BE49-F238E27FC236}">
                  <a16:creationId xmlns:a16="http://schemas.microsoft.com/office/drawing/2014/main" id="{B2F2E2FE-7B81-4ABB-8F03-AAD60BFCB8BF}"/>
                </a:ext>
              </a:extLst>
            </p:cNvPr>
            <p:cNvSpPr/>
            <p:nvPr/>
          </p:nvSpPr>
          <p:spPr>
            <a:xfrm>
              <a:off x="8070252" y="4476846"/>
              <a:ext cx="3453920" cy="1343067"/>
            </a:xfrm>
            <a:prstGeom prst="rect">
              <a:avLst/>
            </a:prstGeom>
          </p:spPr>
          <p:txBody>
            <a:bodyPr wrap="square" lIns="90000" tIns="46800" rIns="90000" bIns="46800" anchor="t" anchorCtr="1">
              <a:normAutofit/>
            </a:bodyPr>
            <a:lstStyle/>
            <a:p>
              <a:pPr algn="ctr">
                <a:lnSpc>
                  <a:spcPct val="150000"/>
                </a:lnSpc>
                <a:spcBef>
                  <a:spcPct val="0"/>
                </a:spcBef>
              </a:pPr>
              <a:r>
                <a:rPr lang="zh-CN" altLang="en-US" sz="1050" dirty="0"/>
                <a:t>添加后立即开始体验吧</a:t>
              </a:r>
            </a:p>
          </p:txBody>
        </p:sp>
      </p:grpSp>
      <p:sp>
        <p:nvSpPr>
          <p:cNvPr id="4" name="AutoShape 2" descr="https://www.yunzhijia.com/docrest/doc/user/downloadfile?fileId=5b6b9b092711cd4420d1acc0&amp;bi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5" descr="https://www.yunzhijia.com/docrest/doc/user/downloadfile?fileId=5b6b9c522711cd4420d1cc66&amp;bi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矩形 18">
            <a:extLst>
              <a:ext uri="{FF2B5EF4-FFF2-40B4-BE49-F238E27FC236}">
                <a16:creationId xmlns:a16="http://schemas.microsoft.com/office/drawing/2014/main" id="{E1979B8B-0B01-4CA2-BB61-C32CDB44380E}"/>
              </a:ext>
            </a:extLst>
          </p:cNvPr>
          <p:cNvSpPr/>
          <p:nvPr/>
        </p:nvSpPr>
        <p:spPr>
          <a:xfrm>
            <a:off x="4432149" y="1575302"/>
            <a:ext cx="2946425" cy="25349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3775E31-8EE3-4A68-9725-27C76B0D5BD6}"/>
              </a:ext>
            </a:extLst>
          </p:cNvPr>
          <p:cNvSpPr/>
          <p:nvPr/>
        </p:nvSpPr>
        <p:spPr>
          <a:xfrm>
            <a:off x="10710250" y="1990111"/>
            <a:ext cx="599228" cy="33018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5647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1A652AF-33A1-474B-9F8A-C64B73C5EB0F}"/>
              </a:ext>
            </a:extLst>
          </p:cNvPr>
          <p:cNvSpPr>
            <a:spLocks noGrp="1"/>
          </p:cNvSpPr>
          <p:nvPr>
            <p:ph type="title"/>
          </p:nvPr>
        </p:nvSpPr>
        <p:spPr>
          <a:xfrm>
            <a:off x="1076793" y="2820955"/>
            <a:ext cx="3943077" cy="704850"/>
          </a:xfrm>
        </p:spPr>
        <p:txBody>
          <a:bodyPr>
            <a:normAutofit/>
          </a:bodyPr>
          <a:lstStyle/>
          <a:p>
            <a:r>
              <a:rPr lang="zh-CN" altLang="en-US" dirty="0"/>
              <a:t>分角色场景式体验</a:t>
            </a:r>
          </a:p>
        </p:txBody>
      </p:sp>
      <p:sp>
        <p:nvSpPr>
          <p:cNvPr id="2" name="AutoShape 2" descr="https://www.yunzhijia.com/docrest/doc/user/downloadfile?fileId=5b6ba02e364a0f6d2a8a5d09&amp;bi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5" y="635770"/>
            <a:ext cx="3590924" cy="562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53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a:extLst>
              <a:ext uri="{FF2B5EF4-FFF2-40B4-BE49-F238E27FC236}">
                <a16:creationId xmlns:a16="http://schemas.microsoft.com/office/drawing/2014/main" id="{C54BC6C4-B52D-407F-AAD1-E5B05AE374BC}"/>
              </a:ext>
            </a:extLst>
          </p:cNvPr>
          <p:cNvSpPr txBox="1"/>
          <p:nvPr/>
        </p:nvSpPr>
        <p:spPr>
          <a:xfrm>
            <a:off x="908445" y="2005326"/>
            <a:ext cx="10083406" cy="1443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marL="360947" indent="-360947" defTabSz="2438400">
              <a:lnSpc>
                <a:spcPct val="150000"/>
              </a:lnSpc>
              <a:spcBef>
                <a:spcPts val="600"/>
              </a:spcBef>
              <a:buSzPct val="100000"/>
              <a:buChar char="•"/>
              <a:defRPr>
                <a:solidFill>
                  <a:srgbClr val="404040"/>
                </a:solidFill>
                <a:latin typeface="+mn-lt"/>
                <a:ea typeface="+mn-ea"/>
                <a:cs typeface="+mn-cs"/>
                <a:sym typeface="微软雅黑"/>
              </a:defRPr>
            </a:lvl1pPr>
          </a:lstStyle>
          <a:p>
            <a:r>
              <a:rPr dirty="0" err="1"/>
              <a:t>使用</a:t>
            </a:r>
            <a:r>
              <a:rPr lang="zh-CN" altLang="en-US" dirty="0"/>
              <a:t>金蝶云星空移动版</a:t>
            </a:r>
            <a:r>
              <a:rPr dirty="0" err="1"/>
              <a:t>方便快捷的处理</a:t>
            </a:r>
            <a:r>
              <a:rPr lang="zh-CN" altLang="en-US" dirty="0"/>
              <a:t>金蝶云星空</a:t>
            </a:r>
            <a:r>
              <a:rPr dirty="0" err="1"/>
              <a:t>业务</a:t>
            </a:r>
            <a:r>
              <a:rPr lang="zh-CN" altLang="en-US" dirty="0"/>
              <a:t>；</a:t>
            </a:r>
            <a:endParaRPr lang="en-US" altLang="zh-CN" dirty="0"/>
          </a:p>
          <a:p>
            <a:r>
              <a:rPr dirty="0" err="1"/>
              <a:t>通过云之家</a:t>
            </a:r>
            <a:r>
              <a:rPr dirty="0"/>
              <a:t> IM + </a:t>
            </a:r>
            <a:r>
              <a:rPr dirty="0" err="1"/>
              <a:t>待办</a:t>
            </a:r>
            <a:r>
              <a:rPr dirty="0"/>
              <a:t> + </a:t>
            </a:r>
            <a:r>
              <a:rPr dirty="0" err="1"/>
              <a:t>常用应用</a:t>
            </a:r>
            <a:r>
              <a:rPr dirty="0"/>
              <a:t> + </a:t>
            </a:r>
            <a:r>
              <a:rPr dirty="0" err="1"/>
              <a:t>卡片</a:t>
            </a:r>
            <a:r>
              <a:rPr lang="zh-CN" altLang="en-US" dirty="0"/>
              <a:t>等</a:t>
            </a:r>
            <a:r>
              <a:rPr dirty="0" err="1"/>
              <a:t>载体，和</a:t>
            </a:r>
            <a:r>
              <a:rPr lang="zh-CN" altLang="en-US" dirty="0"/>
              <a:t>金蝶云星空</a:t>
            </a:r>
            <a:r>
              <a:rPr dirty="0" err="1"/>
              <a:t>无缝对接</a:t>
            </a:r>
            <a:r>
              <a:rPr lang="zh-CN" altLang="en-US" dirty="0"/>
              <a:t>；</a:t>
            </a:r>
            <a:endParaRPr lang="en-US" altLang="zh-CN" dirty="0"/>
          </a:p>
          <a:p>
            <a:r>
              <a:rPr dirty="0" err="1"/>
              <a:t>企业业务与协同办公全场景覆盖，无缝协作，顺畅流转</a:t>
            </a:r>
            <a:r>
              <a:rPr dirty="0"/>
              <a:t>。</a:t>
            </a:r>
          </a:p>
        </p:txBody>
      </p:sp>
      <p:sp>
        <p:nvSpPr>
          <p:cNvPr id="6" name="Who we are？">
            <a:extLst>
              <a:ext uri="{FF2B5EF4-FFF2-40B4-BE49-F238E27FC236}">
                <a16:creationId xmlns:a16="http://schemas.microsoft.com/office/drawing/2014/main" id="{B21955E2-9F29-482A-B427-350D0A4E367D}"/>
              </a:ext>
            </a:extLst>
          </p:cNvPr>
          <p:cNvSpPr txBox="1"/>
          <p:nvPr/>
        </p:nvSpPr>
        <p:spPr>
          <a:xfrm>
            <a:off x="697233" y="587818"/>
            <a:ext cx="10751817" cy="1015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6" tIns="91436" rIns="91436" bIns="91436">
            <a:spAutoFit/>
          </a:bodyPr>
          <a:lstStyle>
            <a:lvl1pPr>
              <a:defRPr sz="5400">
                <a:solidFill>
                  <a:schemeClr val="accent6"/>
                </a:solidFill>
                <a:latin typeface="+mn-lt"/>
                <a:ea typeface="+mn-ea"/>
                <a:cs typeface="+mn-cs"/>
                <a:sym typeface="微软雅黑"/>
              </a:defRPr>
            </a:lvl1pPr>
          </a:lstStyle>
          <a:p>
            <a:r>
              <a:rPr lang="zh-CN" altLang="en-US" dirty="0">
                <a:solidFill>
                  <a:srgbClr val="1771EA"/>
                </a:solidFill>
              </a:rPr>
              <a:t>金蝶云星空移动板价值概述</a:t>
            </a:r>
            <a:endParaRPr dirty="0">
              <a:solidFill>
                <a:srgbClr val="1771EA"/>
              </a:solidFill>
            </a:endParaRPr>
          </a:p>
        </p:txBody>
      </p:sp>
      <p:sp>
        <p:nvSpPr>
          <p:cNvPr id="7" name="圆角矩形 5">
            <a:extLst>
              <a:ext uri="{FF2B5EF4-FFF2-40B4-BE49-F238E27FC236}">
                <a16:creationId xmlns:a16="http://schemas.microsoft.com/office/drawing/2014/main" id="{23DDCB63-E23D-4FB9-8C6C-9ADDAC9A7A70}"/>
              </a:ext>
            </a:extLst>
          </p:cNvPr>
          <p:cNvSpPr/>
          <p:nvPr/>
        </p:nvSpPr>
        <p:spPr>
          <a:xfrm>
            <a:off x="142553" y="656177"/>
            <a:ext cx="199089" cy="767231"/>
          </a:xfrm>
          <a:prstGeom prst="roundRect">
            <a:avLst>
              <a:gd name="adj" fmla="val 27708"/>
            </a:avLst>
          </a:prstGeom>
          <a:solidFill>
            <a:srgbClr val="FFC000"/>
          </a:solidFill>
          <a:ln w="25400">
            <a:solidFill>
              <a:srgbClr val="FFC000"/>
            </a:solidFill>
          </a:ln>
          <a:effectLst>
            <a:outerShdw blurRad="76200" dist="38100" dir="5400000" rotWithShape="0">
              <a:srgbClr val="000000">
                <a:alpha val="35000"/>
              </a:srgbClr>
            </a:outerShdw>
          </a:effectLst>
        </p:spPr>
        <p:txBody>
          <a:bodyPr lIns="91436" tIns="91436" rIns="91436" bIns="91436" anchor="ctr"/>
          <a:lstStyle/>
          <a:p>
            <a:endParaRPr/>
          </a:p>
        </p:txBody>
      </p:sp>
    </p:spTree>
    <p:extLst>
      <p:ext uri="{BB962C8B-B14F-4D97-AF65-F5344CB8AC3E}">
        <p14:creationId xmlns:p14="http://schemas.microsoft.com/office/powerpoint/2010/main" val="792136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1A652AF-33A1-474B-9F8A-C64B73C5EB0F}"/>
              </a:ext>
            </a:extLst>
          </p:cNvPr>
          <p:cNvSpPr>
            <a:spLocks noGrp="1"/>
          </p:cNvSpPr>
          <p:nvPr>
            <p:ph type="title"/>
          </p:nvPr>
        </p:nvSpPr>
        <p:spPr>
          <a:xfrm>
            <a:off x="667218" y="2852443"/>
            <a:ext cx="3943077" cy="1255745"/>
          </a:xfrm>
        </p:spPr>
        <p:txBody>
          <a:bodyPr>
            <a:normAutofit/>
          </a:bodyPr>
          <a:lstStyle/>
          <a:p>
            <a:r>
              <a:rPr lang="zh-CN" altLang="en-US" dirty="0"/>
              <a:t>支持转发给朋友</a:t>
            </a:r>
            <a:br>
              <a:rPr lang="en-US" altLang="zh-CN" dirty="0"/>
            </a:br>
            <a:r>
              <a:rPr lang="zh-CN" altLang="en-US" dirty="0"/>
              <a:t>云之家、微信朋友圈</a:t>
            </a:r>
          </a:p>
        </p:txBody>
      </p:sp>
      <p:sp>
        <p:nvSpPr>
          <p:cNvPr id="3" name="AutoShape 2" descr="https://www.yunzhijia.com/docrest/doc/user/downloadfile?fileId=5b6ba07150f8dd45e20790e3&amp;bi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75" y="459580"/>
            <a:ext cx="3267075" cy="5579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a:extLst>
              <a:ext uri="{FF2B5EF4-FFF2-40B4-BE49-F238E27FC236}">
                <a16:creationId xmlns:a16="http://schemas.microsoft.com/office/drawing/2014/main" id="{3CD44507-B6BF-46CD-9993-40FB9D34FAEE}"/>
              </a:ext>
            </a:extLst>
          </p:cNvPr>
          <p:cNvGrpSpPr/>
          <p:nvPr/>
        </p:nvGrpSpPr>
        <p:grpSpPr>
          <a:xfrm>
            <a:off x="8333710" y="459580"/>
            <a:ext cx="3467616" cy="5586413"/>
            <a:chOff x="8333710" y="459580"/>
            <a:chExt cx="3467616" cy="5586413"/>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49" y="459580"/>
              <a:ext cx="3333751" cy="558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33710" y="3295650"/>
              <a:ext cx="3467616" cy="338554"/>
            </a:xfrm>
            <a:prstGeom prst="rect">
              <a:avLst/>
            </a:prstGeom>
            <a:solidFill>
              <a:srgbClr val="3CBAFF"/>
            </a:solidFill>
          </p:spPr>
          <p:txBody>
            <a:bodyPr wrap="none" rtlCol="0">
              <a:spAutoFit/>
            </a:bodyPr>
            <a:lstStyle/>
            <a:p>
              <a:r>
                <a:rPr lang="zh-CN" altLang="en-US" sz="1600" dirty="0">
                  <a:solidFill>
                    <a:schemeClr val="bg1"/>
                  </a:solidFill>
                </a:rPr>
                <a:t>金蝶云星空移动应用开发部提供支持</a:t>
              </a:r>
            </a:p>
          </p:txBody>
        </p:sp>
      </p:grpSp>
    </p:spTree>
    <p:extLst>
      <p:ext uri="{BB962C8B-B14F-4D97-AF65-F5344CB8AC3E}">
        <p14:creationId xmlns:p14="http://schemas.microsoft.com/office/powerpoint/2010/main" val="2569131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ACC1F-8F20-4EBB-9C1F-5801DA4F9133}"/>
              </a:ext>
            </a:extLst>
          </p:cNvPr>
          <p:cNvSpPr>
            <a:spLocks noGrp="1"/>
          </p:cNvSpPr>
          <p:nvPr>
            <p:ph type="title"/>
          </p:nvPr>
        </p:nvSpPr>
        <p:spPr>
          <a:xfrm>
            <a:off x="1105959" y="2701925"/>
            <a:ext cx="4742391" cy="1143000"/>
          </a:xfrm>
        </p:spPr>
        <p:txBody>
          <a:bodyPr/>
          <a:lstStyle/>
          <a:p>
            <a:r>
              <a:rPr lang="zh-CN" altLang="en-US" dirty="0"/>
              <a:t>也可以直接扫码访问</a:t>
            </a:r>
          </a:p>
        </p:txBody>
      </p:sp>
      <p:pic>
        <p:nvPicPr>
          <p:cNvPr id="5" name="图片 4">
            <a:extLst>
              <a:ext uri="{FF2B5EF4-FFF2-40B4-BE49-F238E27FC236}">
                <a16:creationId xmlns:a16="http://schemas.microsoft.com/office/drawing/2014/main" id="{3E99CD13-21FE-433A-9B63-E219066A8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875" y="1200150"/>
            <a:ext cx="3810000" cy="4953000"/>
          </a:xfrm>
          <a:prstGeom prst="rect">
            <a:avLst/>
          </a:prstGeom>
        </p:spPr>
      </p:pic>
    </p:spTree>
    <p:extLst>
      <p:ext uri="{BB962C8B-B14F-4D97-AF65-F5344CB8AC3E}">
        <p14:creationId xmlns:p14="http://schemas.microsoft.com/office/powerpoint/2010/main" val="1539432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0" y="1793631"/>
            <a:ext cx="3235181" cy="830997"/>
          </a:xfrm>
          <a:prstGeom prst="rect">
            <a:avLst/>
          </a:prstGeom>
          <a:noFill/>
        </p:spPr>
        <p:txBody>
          <a:bodyPr wrap="none" rtlCol="0">
            <a:spAutoFit/>
          </a:bodyPr>
          <a:lstStyle/>
          <a:p>
            <a:pPr defTabSz="609585"/>
            <a:r>
              <a:rPr lang="en-US" altLang="zh-CN" sz="4800" dirty="0">
                <a:solidFill>
                  <a:srgbClr val="FFFFFF"/>
                </a:solidFill>
                <a:cs typeface="+mn-ea"/>
                <a:sym typeface="+mn-lt"/>
              </a:rPr>
              <a:t>Thank you!</a:t>
            </a:r>
            <a:endParaRPr lang="zh-CN" altLang="en-US" sz="4800" dirty="0">
              <a:solidFill>
                <a:srgbClr val="FFFFFF"/>
              </a:solidFill>
              <a:cs typeface="+mn-ea"/>
              <a:sym typeface="+mn-lt"/>
            </a:endParaRPr>
          </a:p>
        </p:txBody>
      </p:sp>
    </p:spTree>
    <p:extLst>
      <p:ext uri="{BB962C8B-B14F-4D97-AF65-F5344CB8AC3E}">
        <p14:creationId xmlns:p14="http://schemas.microsoft.com/office/powerpoint/2010/main" val="23520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图片 254">
            <a:extLst>
              <a:ext uri="{FF2B5EF4-FFF2-40B4-BE49-F238E27FC236}">
                <a16:creationId xmlns:a16="http://schemas.microsoft.com/office/drawing/2014/main" id="{FCCD1464-0831-4E48-A2B8-A0DF8B9F33B0}"/>
              </a:ext>
            </a:extLst>
          </p:cNvPr>
          <p:cNvPicPr>
            <a:picLocks noChangeAspect="1"/>
          </p:cNvPicPr>
          <p:nvPr/>
        </p:nvPicPr>
        <p:blipFill>
          <a:blip r:embed="rId3"/>
          <a:stretch>
            <a:fillRect/>
          </a:stretch>
        </p:blipFill>
        <p:spPr>
          <a:xfrm>
            <a:off x="482383" y="0"/>
            <a:ext cx="11227234" cy="6858000"/>
          </a:xfrm>
          <a:prstGeom prst="rect">
            <a:avLst/>
          </a:prstGeom>
        </p:spPr>
      </p:pic>
    </p:spTree>
    <p:extLst>
      <p:ext uri="{BB962C8B-B14F-4D97-AF65-F5344CB8AC3E}">
        <p14:creationId xmlns:p14="http://schemas.microsoft.com/office/powerpoint/2010/main" val="345947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30A4CDD-DFFE-4919-88E6-F8D45DE36CAF}"/>
              </a:ext>
            </a:extLst>
          </p:cNvPr>
          <p:cNvPicPr>
            <a:picLocks noChangeAspect="1"/>
          </p:cNvPicPr>
          <p:nvPr/>
        </p:nvPicPr>
        <p:blipFill>
          <a:blip r:embed="rId2"/>
          <a:stretch>
            <a:fillRect/>
          </a:stretch>
        </p:blipFill>
        <p:spPr>
          <a:xfrm>
            <a:off x="0" y="239417"/>
            <a:ext cx="12192000" cy="6379165"/>
          </a:xfrm>
          <a:prstGeom prst="rect">
            <a:avLst/>
          </a:prstGeom>
        </p:spPr>
      </p:pic>
    </p:spTree>
    <p:extLst>
      <p:ext uri="{BB962C8B-B14F-4D97-AF65-F5344CB8AC3E}">
        <p14:creationId xmlns:p14="http://schemas.microsoft.com/office/powerpoint/2010/main" val="170242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6F3604-47D0-4A59-BE5D-4BD673F44E1C}"/>
              </a:ext>
            </a:extLst>
          </p:cNvPr>
          <p:cNvPicPr>
            <a:picLocks noChangeAspect="1"/>
          </p:cNvPicPr>
          <p:nvPr/>
        </p:nvPicPr>
        <p:blipFill>
          <a:blip r:embed="rId2"/>
          <a:stretch>
            <a:fillRect/>
          </a:stretch>
        </p:blipFill>
        <p:spPr>
          <a:xfrm>
            <a:off x="0" y="82531"/>
            <a:ext cx="12192000" cy="6692937"/>
          </a:xfrm>
          <a:prstGeom prst="rect">
            <a:avLst/>
          </a:prstGeom>
        </p:spPr>
      </p:pic>
    </p:spTree>
    <p:extLst>
      <p:ext uri="{BB962C8B-B14F-4D97-AF65-F5344CB8AC3E}">
        <p14:creationId xmlns:p14="http://schemas.microsoft.com/office/powerpoint/2010/main" val="31403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361B049-768C-4F59-8402-013A07FC94B8}"/>
              </a:ext>
            </a:extLst>
          </p:cNvPr>
          <p:cNvPicPr>
            <a:picLocks noChangeAspect="1"/>
          </p:cNvPicPr>
          <p:nvPr/>
        </p:nvPicPr>
        <p:blipFill>
          <a:blip r:embed="rId2"/>
          <a:stretch>
            <a:fillRect/>
          </a:stretch>
        </p:blipFill>
        <p:spPr>
          <a:xfrm>
            <a:off x="504018" y="0"/>
            <a:ext cx="11183963" cy="6858000"/>
          </a:xfrm>
          <a:prstGeom prst="rect">
            <a:avLst/>
          </a:prstGeom>
        </p:spPr>
      </p:pic>
    </p:spTree>
    <p:extLst>
      <p:ext uri="{BB962C8B-B14F-4D97-AF65-F5344CB8AC3E}">
        <p14:creationId xmlns:p14="http://schemas.microsoft.com/office/powerpoint/2010/main" val="329040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D72BE5-8D97-42E4-8D12-C82D17B0A69C}"/>
              </a:ext>
            </a:extLst>
          </p:cNvPr>
          <p:cNvPicPr>
            <a:picLocks noChangeAspect="1"/>
          </p:cNvPicPr>
          <p:nvPr/>
        </p:nvPicPr>
        <p:blipFill>
          <a:blip r:embed="rId2"/>
          <a:stretch>
            <a:fillRect/>
          </a:stretch>
        </p:blipFill>
        <p:spPr>
          <a:xfrm>
            <a:off x="713174" y="1418167"/>
            <a:ext cx="10869226" cy="4715807"/>
          </a:xfrm>
          <a:prstGeom prst="rect">
            <a:avLst/>
          </a:prstGeom>
        </p:spPr>
      </p:pic>
      <p:sp>
        <p:nvSpPr>
          <p:cNvPr id="3" name="Who we are？">
            <a:extLst>
              <a:ext uri="{FF2B5EF4-FFF2-40B4-BE49-F238E27FC236}">
                <a16:creationId xmlns:a16="http://schemas.microsoft.com/office/drawing/2014/main" id="{F099C122-CE2F-4F14-A261-43B003170DDD}"/>
              </a:ext>
            </a:extLst>
          </p:cNvPr>
          <p:cNvSpPr txBox="1"/>
          <p:nvPr/>
        </p:nvSpPr>
        <p:spPr>
          <a:xfrm>
            <a:off x="849636" y="186231"/>
            <a:ext cx="10195735" cy="1015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6" tIns="91436" rIns="91436" bIns="91436">
            <a:spAutoFit/>
          </a:bodyPr>
          <a:lstStyle>
            <a:lvl1pPr>
              <a:defRPr sz="5400">
                <a:solidFill>
                  <a:schemeClr val="accent6"/>
                </a:solidFill>
                <a:latin typeface="+mn-lt"/>
                <a:ea typeface="+mn-ea"/>
                <a:cs typeface="+mn-cs"/>
                <a:sym typeface="微软雅黑"/>
              </a:defRPr>
            </a:lvl1pPr>
          </a:lstStyle>
          <a:p>
            <a:r>
              <a:rPr lang="zh-CN" altLang="en-US" dirty="0">
                <a:solidFill>
                  <a:srgbClr val="1771EA"/>
                </a:solidFill>
              </a:rPr>
              <a:t>金蝶云星空专版配置</a:t>
            </a:r>
            <a:endParaRPr dirty="0">
              <a:solidFill>
                <a:srgbClr val="1771EA"/>
              </a:solidFill>
            </a:endParaRPr>
          </a:p>
        </p:txBody>
      </p:sp>
      <p:sp>
        <p:nvSpPr>
          <p:cNvPr id="4" name="圆角矩形 5">
            <a:extLst>
              <a:ext uri="{FF2B5EF4-FFF2-40B4-BE49-F238E27FC236}">
                <a16:creationId xmlns:a16="http://schemas.microsoft.com/office/drawing/2014/main" id="{186D429C-7537-4A6F-AAF7-E46AFD2C10B5}"/>
              </a:ext>
            </a:extLst>
          </p:cNvPr>
          <p:cNvSpPr/>
          <p:nvPr/>
        </p:nvSpPr>
        <p:spPr>
          <a:xfrm>
            <a:off x="294954" y="254589"/>
            <a:ext cx="199092" cy="767231"/>
          </a:xfrm>
          <a:prstGeom prst="roundRect">
            <a:avLst>
              <a:gd name="adj" fmla="val 27708"/>
            </a:avLst>
          </a:prstGeom>
          <a:solidFill>
            <a:srgbClr val="FFC000"/>
          </a:solidFill>
          <a:ln w="25400">
            <a:solidFill>
              <a:srgbClr val="FFC000"/>
            </a:solidFill>
          </a:ln>
          <a:effectLst>
            <a:outerShdw blurRad="76200" dist="38100" dir="5400000" rotWithShape="0">
              <a:srgbClr val="000000">
                <a:alpha val="35000"/>
              </a:srgbClr>
            </a:outerShdw>
          </a:effectLst>
        </p:spPr>
        <p:txBody>
          <a:bodyPr lIns="91436" tIns="91436" rIns="91436" bIns="91436" anchor="ctr"/>
          <a:lstStyle/>
          <a:p>
            <a:endParaRPr/>
          </a:p>
        </p:txBody>
      </p:sp>
    </p:spTree>
    <p:extLst>
      <p:ext uri="{BB962C8B-B14F-4D97-AF65-F5344CB8AC3E}">
        <p14:creationId xmlns:p14="http://schemas.microsoft.com/office/powerpoint/2010/main" val="489174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919bc5e0-b3a0-49ae-8df7-af75d804d560"/>
</p:tagLst>
</file>

<file path=ppt/tags/tag2.xml><?xml version="1.0" encoding="utf-8"?>
<p:tagLst xmlns:a="http://schemas.openxmlformats.org/drawingml/2006/main" xmlns:r="http://schemas.openxmlformats.org/officeDocument/2006/relationships" xmlns:p="http://schemas.openxmlformats.org/presentationml/2006/main">
  <p:tag name="ISLIDE.DIAGRAM" val="faa7d357-7e96-4290-945f-f1896b88dd74"/>
</p:tagLst>
</file>

<file path=ppt/tags/tag3.xml><?xml version="1.0" encoding="utf-8"?>
<p:tagLst xmlns:a="http://schemas.openxmlformats.org/drawingml/2006/main" xmlns:r="http://schemas.openxmlformats.org/officeDocument/2006/relationships" xmlns:p="http://schemas.openxmlformats.org/presentationml/2006/main">
  <p:tag name="ISLIDE.DIAGRAM" val="09b92393-84a7-4557-a056-636b1b68d059"/>
</p:tagLst>
</file>

<file path=ppt/tags/tag4.xml><?xml version="1.0" encoding="utf-8"?>
<p:tagLst xmlns:a="http://schemas.openxmlformats.org/drawingml/2006/main" xmlns:r="http://schemas.openxmlformats.org/officeDocument/2006/relationships" xmlns:p="http://schemas.openxmlformats.org/presentationml/2006/main">
  <p:tag name="ISLIDE.DIAGRAM" val="09b92393-84a7-4557-a056-636b1b68d059"/>
</p:tagLst>
</file>

<file path=ppt/tags/tag5.xml><?xml version="1.0" encoding="utf-8"?>
<p:tagLst xmlns:a="http://schemas.openxmlformats.org/drawingml/2006/main" xmlns:r="http://schemas.openxmlformats.org/officeDocument/2006/relationships" xmlns:p="http://schemas.openxmlformats.org/presentationml/2006/main">
  <p:tag name="ISLIDE.DIAGRAM" val="09b92393-84a7-4557-a056-636b1b68d059"/>
</p:tagLst>
</file>

<file path=ppt/tags/tag6.xml><?xml version="1.0" encoding="utf-8"?>
<p:tagLst xmlns:a="http://schemas.openxmlformats.org/drawingml/2006/main" xmlns:r="http://schemas.openxmlformats.org/officeDocument/2006/relationships" xmlns:p="http://schemas.openxmlformats.org/presentationml/2006/main">
  <p:tag name="ISLIDE.DIAGRAM" val="09b92393-84a7-4557-a056-636b1b68d059"/>
</p:tagLst>
</file>

<file path=ppt/tags/tag7.xml><?xml version="1.0" encoding="utf-8"?>
<p:tagLst xmlns:a="http://schemas.openxmlformats.org/drawingml/2006/main" xmlns:r="http://schemas.openxmlformats.org/officeDocument/2006/relationships" xmlns:p="http://schemas.openxmlformats.org/presentationml/2006/main">
  <p:tag name="ISLIDE.DIAGRAM" val="fd8178dd-94a4-4811-ac31-334c221a712e"/>
</p:tagLst>
</file>

<file path=ppt/theme/theme1.xml><?xml version="1.0" encoding="utf-8"?>
<a:theme xmlns:a="http://schemas.openxmlformats.org/drawingml/2006/main" name="1_2017金蝶集团幻灯片模版">
  <a:themeElements>
    <a:clrScheme name="新logo配色">
      <a:dk1>
        <a:srgbClr val="000000"/>
      </a:dk1>
      <a:lt1>
        <a:srgbClr val="FFFFFF"/>
      </a:lt1>
      <a:dk2>
        <a:srgbClr val="778495"/>
      </a:dk2>
      <a:lt2>
        <a:srgbClr val="F0F0F0"/>
      </a:lt2>
      <a:accent1>
        <a:srgbClr val="0096D6"/>
      </a:accent1>
      <a:accent2>
        <a:srgbClr val="6DB344"/>
      </a:accent2>
      <a:accent3>
        <a:srgbClr val="1F8BAE"/>
      </a:accent3>
      <a:accent4>
        <a:srgbClr val="008041"/>
      </a:accent4>
      <a:accent5>
        <a:srgbClr val="B7D333"/>
      </a:accent5>
      <a:accent6>
        <a:srgbClr val="3CBADC"/>
      </a:accent6>
      <a:hlink>
        <a:srgbClr val="0096D6"/>
      </a:hlink>
      <a:folHlink>
        <a:srgbClr val="BFBFBF"/>
      </a:folHlink>
    </a:clrScheme>
    <a:fontScheme name="fs2igqo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71024金蝶集团幻灯片模版（终稿）.pptx" id="{1EAF7BB3-9139-4CA9-B9C3-EDD8633D62AA}" vid="{D3470B15-9C50-4FF3-AB54-112F42EC039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新logo配色">
    <a:dk1>
      <a:srgbClr val="000000"/>
    </a:dk1>
    <a:lt1>
      <a:srgbClr val="FFFFFF"/>
    </a:lt1>
    <a:dk2>
      <a:srgbClr val="778495"/>
    </a:dk2>
    <a:lt2>
      <a:srgbClr val="F0F0F0"/>
    </a:lt2>
    <a:accent1>
      <a:srgbClr val="0096D6"/>
    </a:accent1>
    <a:accent2>
      <a:srgbClr val="6DB344"/>
    </a:accent2>
    <a:accent3>
      <a:srgbClr val="1F8BAE"/>
    </a:accent3>
    <a:accent4>
      <a:srgbClr val="008041"/>
    </a:accent4>
    <a:accent5>
      <a:srgbClr val="B7D333"/>
    </a:accent5>
    <a:accent6>
      <a:srgbClr val="3CBADC"/>
    </a:accent6>
    <a:hlink>
      <a:srgbClr val="0096D6"/>
    </a:hlink>
    <a:folHlink>
      <a:srgbClr val="BFBFBF"/>
    </a:folHlink>
  </a:clrScheme>
</a:themeOverride>
</file>

<file path=ppt/theme/themeOverride2.xml><?xml version="1.0" encoding="utf-8"?>
<a:themeOverride xmlns:a="http://schemas.openxmlformats.org/drawingml/2006/main">
  <a:clrScheme name="新logo配色">
    <a:dk1>
      <a:srgbClr val="000000"/>
    </a:dk1>
    <a:lt1>
      <a:srgbClr val="FFFFFF"/>
    </a:lt1>
    <a:dk2>
      <a:srgbClr val="778495"/>
    </a:dk2>
    <a:lt2>
      <a:srgbClr val="F0F0F0"/>
    </a:lt2>
    <a:accent1>
      <a:srgbClr val="0096D6"/>
    </a:accent1>
    <a:accent2>
      <a:srgbClr val="6DB344"/>
    </a:accent2>
    <a:accent3>
      <a:srgbClr val="1F8BAE"/>
    </a:accent3>
    <a:accent4>
      <a:srgbClr val="008041"/>
    </a:accent4>
    <a:accent5>
      <a:srgbClr val="B7D333"/>
    </a:accent5>
    <a:accent6>
      <a:srgbClr val="3CBADC"/>
    </a:accent6>
    <a:hlink>
      <a:srgbClr val="0096D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④内部公开</Template>
  <TotalTime>11773</TotalTime>
  <Words>1737</Words>
  <Application>Microsoft Office PowerPoint</Application>
  <PresentationFormat>宽屏</PresentationFormat>
  <Paragraphs>170</Paragraphs>
  <Slides>42</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Heiti SC Medium</vt:lpstr>
      <vt:lpstr>Microsoft YaHei Light</vt:lpstr>
      <vt:lpstr>宋体</vt:lpstr>
      <vt:lpstr>微软雅黑</vt:lpstr>
      <vt:lpstr>微软雅黑</vt:lpstr>
      <vt:lpstr>Arial</vt:lpstr>
      <vt:lpstr>Calibri</vt:lpstr>
      <vt:lpstr>Impact</vt:lpstr>
      <vt:lpstr>Wingdings</vt:lpstr>
      <vt:lpstr>1_2017金蝶集团幻灯片模版</vt:lpstr>
      <vt:lpstr>金蝶云星空移动 应用介绍概览</vt:lpstr>
      <vt:lpstr>PowerPoint 演示文稿</vt:lpstr>
      <vt:lpstr>金蝶云星空移动版概览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金蝶云星空轻应用概览</vt:lpstr>
      <vt:lpstr>金蝶云星空移动应用体系</vt:lpstr>
      <vt:lpstr>应用介绍</vt:lpstr>
      <vt:lpstr>业务移动应用：财务云篇</vt:lpstr>
      <vt:lpstr>阿米巴经营</vt:lpstr>
      <vt:lpstr>掌上资金</vt:lpstr>
      <vt:lpstr>掌上应收</vt:lpstr>
      <vt:lpstr>掌上报销</vt:lpstr>
      <vt:lpstr>业务移动应用：供应链云篇</vt:lpstr>
      <vt:lpstr>移动销售</vt:lpstr>
      <vt:lpstr>销售分析</vt:lpstr>
      <vt:lpstr>库存查询</vt:lpstr>
      <vt:lpstr>业务移动应用：全渠道云篇</vt:lpstr>
      <vt:lpstr>掌上分销</vt:lpstr>
      <vt:lpstr>掌上BBC</vt:lpstr>
      <vt:lpstr>掌上门店</vt:lpstr>
      <vt:lpstr>业务移动应用：制造云篇</vt:lpstr>
      <vt:lpstr>计划员助手（平板端）</vt:lpstr>
      <vt:lpstr>掌上工厂</vt:lpstr>
      <vt:lpstr>平台基础移动办公应用</vt:lpstr>
      <vt:lpstr>星空应用管家</vt:lpstr>
      <vt:lpstr>IT管理</vt:lpstr>
      <vt:lpstr>业务审批</vt:lpstr>
      <vt:lpstr>业务监控</vt:lpstr>
      <vt:lpstr>动态密码</vt:lpstr>
      <vt:lpstr>体验访问方式</vt:lpstr>
      <vt:lpstr>三步轻松体验</vt:lpstr>
      <vt:lpstr>分角色场景式体验</vt:lpstr>
      <vt:lpstr>支持转发给朋友 云之家、微信朋友圈</vt:lpstr>
      <vt:lpstr>也可以直接扫码访问</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金蝶云星空移动版应用介绍概览</dc:title>
  <dc:creator>钟锷峰</dc:creator>
  <cp:keywords>金蝶云星空移动版应用介绍概览</cp:keywords>
  <cp:lastModifiedBy>钟锷峰</cp:lastModifiedBy>
  <cp:revision>424</cp:revision>
  <dcterms:created xsi:type="dcterms:W3CDTF">2017-10-24T06:30:02Z</dcterms:created>
  <dcterms:modified xsi:type="dcterms:W3CDTF">2019-05-10T07:51:51Z</dcterms:modified>
  <cp:category>金蝶云星空移动应用概览</cp:category>
</cp:coreProperties>
</file>